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12"/>
  </p:notesMasterIdLst>
  <p:handoutMasterIdLst>
    <p:handoutMasterId r:id="rId13"/>
  </p:handoutMasterIdLst>
  <p:sldIdLst>
    <p:sldId id="256" r:id="rId2"/>
    <p:sldId id="398" r:id="rId3"/>
    <p:sldId id="300" r:id="rId4"/>
    <p:sldId id="342" r:id="rId5"/>
    <p:sldId id="394" r:id="rId6"/>
    <p:sldId id="339" r:id="rId7"/>
    <p:sldId id="409" r:id="rId8"/>
    <p:sldId id="331" r:id="rId9"/>
    <p:sldId id="410" r:id="rId10"/>
    <p:sldId id="399" r:id="rId11"/>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Verdana" pitchFamily="34" charset="0"/>
        <a:ea typeface="ＭＳ Ｐゴシック" pitchFamily="-65" charset="-128"/>
        <a:cs typeface="+mn-cs"/>
      </a:defRPr>
    </a:lvl1pPr>
    <a:lvl2pPr marL="457200" algn="l" rtl="0" fontAlgn="base">
      <a:spcBef>
        <a:spcPct val="0"/>
      </a:spcBef>
      <a:spcAft>
        <a:spcPct val="0"/>
      </a:spcAft>
      <a:defRPr sz="2400" kern="1200">
        <a:solidFill>
          <a:schemeClr val="tx1"/>
        </a:solidFill>
        <a:latin typeface="Verdana" pitchFamily="34" charset="0"/>
        <a:ea typeface="ＭＳ Ｐゴシック" pitchFamily="-65" charset="-128"/>
        <a:cs typeface="+mn-cs"/>
      </a:defRPr>
    </a:lvl2pPr>
    <a:lvl3pPr marL="914400" algn="l" rtl="0" fontAlgn="base">
      <a:spcBef>
        <a:spcPct val="0"/>
      </a:spcBef>
      <a:spcAft>
        <a:spcPct val="0"/>
      </a:spcAft>
      <a:defRPr sz="2400" kern="1200">
        <a:solidFill>
          <a:schemeClr val="tx1"/>
        </a:solidFill>
        <a:latin typeface="Verdana" pitchFamily="34" charset="0"/>
        <a:ea typeface="ＭＳ Ｐゴシック" pitchFamily="-65" charset="-128"/>
        <a:cs typeface="+mn-cs"/>
      </a:defRPr>
    </a:lvl3pPr>
    <a:lvl4pPr marL="1371600" algn="l" rtl="0" fontAlgn="base">
      <a:spcBef>
        <a:spcPct val="0"/>
      </a:spcBef>
      <a:spcAft>
        <a:spcPct val="0"/>
      </a:spcAft>
      <a:defRPr sz="2400" kern="1200">
        <a:solidFill>
          <a:schemeClr val="tx1"/>
        </a:solidFill>
        <a:latin typeface="Verdana" pitchFamily="34" charset="0"/>
        <a:ea typeface="ＭＳ Ｐゴシック" pitchFamily="-65" charset="-128"/>
        <a:cs typeface="+mn-cs"/>
      </a:defRPr>
    </a:lvl4pPr>
    <a:lvl5pPr marL="1828800" algn="l" rtl="0" fontAlgn="base">
      <a:spcBef>
        <a:spcPct val="0"/>
      </a:spcBef>
      <a:spcAft>
        <a:spcPct val="0"/>
      </a:spcAft>
      <a:defRPr sz="2400" kern="1200">
        <a:solidFill>
          <a:schemeClr val="tx1"/>
        </a:solidFill>
        <a:latin typeface="Verdana" pitchFamily="34" charset="0"/>
        <a:ea typeface="ＭＳ Ｐゴシック" pitchFamily="-65" charset="-128"/>
        <a:cs typeface="+mn-cs"/>
      </a:defRPr>
    </a:lvl5pPr>
    <a:lvl6pPr marL="2286000" algn="l" defTabSz="914400" rtl="0" eaLnBrk="1" latinLnBrk="0" hangingPunct="1">
      <a:defRPr sz="2400" kern="1200">
        <a:solidFill>
          <a:schemeClr val="tx1"/>
        </a:solidFill>
        <a:latin typeface="Verdana" pitchFamily="34" charset="0"/>
        <a:ea typeface="ＭＳ Ｐゴシック" pitchFamily="-65" charset="-128"/>
        <a:cs typeface="+mn-cs"/>
      </a:defRPr>
    </a:lvl6pPr>
    <a:lvl7pPr marL="2743200" algn="l" defTabSz="914400" rtl="0" eaLnBrk="1" latinLnBrk="0" hangingPunct="1">
      <a:defRPr sz="2400" kern="1200">
        <a:solidFill>
          <a:schemeClr val="tx1"/>
        </a:solidFill>
        <a:latin typeface="Verdana" pitchFamily="34" charset="0"/>
        <a:ea typeface="ＭＳ Ｐゴシック" pitchFamily="-65" charset="-128"/>
        <a:cs typeface="+mn-cs"/>
      </a:defRPr>
    </a:lvl7pPr>
    <a:lvl8pPr marL="3200400" algn="l" defTabSz="914400" rtl="0" eaLnBrk="1" latinLnBrk="0" hangingPunct="1">
      <a:defRPr sz="2400" kern="1200">
        <a:solidFill>
          <a:schemeClr val="tx1"/>
        </a:solidFill>
        <a:latin typeface="Verdana" pitchFamily="34" charset="0"/>
        <a:ea typeface="ＭＳ Ｐゴシック" pitchFamily="-65" charset="-128"/>
        <a:cs typeface="+mn-cs"/>
      </a:defRPr>
    </a:lvl8pPr>
    <a:lvl9pPr marL="3657600" algn="l" defTabSz="914400" rtl="0" eaLnBrk="1" latinLnBrk="0" hangingPunct="1">
      <a:defRPr sz="2400" kern="1200">
        <a:solidFill>
          <a:schemeClr val="tx1"/>
        </a:solidFill>
        <a:latin typeface="Verdana" pitchFamily="34" charset="0"/>
        <a:ea typeface="ＭＳ Ｐゴシック" pitchFamily="-65"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808080"/>
    <a:srgbClr val="3399FF"/>
    <a:srgbClr val="6699FF"/>
    <a:srgbClr val="66CCFF"/>
    <a:srgbClr val="99CCFF"/>
    <a:srgbClr val="FFFF00"/>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48058" autoAdjust="0"/>
  </p:normalViewPr>
  <p:slideViewPr>
    <p:cSldViewPr>
      <p:cViewPr>
        <p:scale>
          <a:sx n="33" d="100"/>
          <a:sy n="33" d="100"/>
        </p:scale>
        <p:origin x="-1182"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3795"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3796"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3797"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681BF6C-D019-45F1-94DB-BBA9B6562B6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2291"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34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2295"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29B5408-B76C-413C-B512-BCF9525F577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46190267-EAA4-4D10-AC58-DEA22A35F32F}" type="slidenum">
              <a:rPr lang="en-US"/>
              <a:pPr/>
              <a:t>1</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latin typeface="Times New Roman" charset="0"/>
                <a:ea typeface="ＭＳ Ｐゴシック" pitchFamily="-65" charset="-128"/>
              </a:rPr>
              <a:t>Thank you</a:t>
            </a:r>
          </a:p>
          <a:p>
            <a:pPr eaLnBrk="1" hangingPunct="1"/>
            <a:endParaRPr lang="en-US" smtClean="0">
              <a:latin typeface="Times New Roman" charset="0"/>
              <a:ea typeface="ＭＳ Ｐゴシック" pitchFamily="-65" charset="-128"/>
            </a:endParaRPr>
          </a:p>
          <a:p>
            <a:pPr eaLnBrk="1" hangingPunct="1"/>
            <a:r>
              <a:rPr lang="en-US" smtClean="0">
                <a:latin typeface="Times New Roman" charset="0"/>
                <a:ea typeface="ＭＳ Ｐゴシック" pitchFamily="-65" charset="-128"/>
              </a:rPr>
              <a:t>Tuskegee – July 26, 1972 – NYT</a:t>
            </a:r>
          </a:p>
          <a:p>
            <a:pPr eaLnBrk="1" hangingPunct="1"/>
            <a:r>
              <a:rPr lang="en-US" smtClean="0">
                <a:latin typeface="Times New Roman" charset="0"/>
                <a:ea typeface="ＭＳ Ｐゴシック" pitchFamily="-65" charset="-128"/>
              </a:rPr>
              <a:t>	Pres’ Comm – Belmont 4 PBE</a:t>
            </a:r>
          </a:p>
          <a:p>
            <a:pPr eaLnBrk="1" hangingPunct="1"/>
            <a:r>
              <a:rPr lang="en-US" smtClean="0">
                <a:latin typeface="Times New Roman" charset="0"/>
                <a:ea typeface="ＭＳ Ｐゴシック" pitchFamily="-65" charset="-128"/>
              </a:rPr>
              <a:t>	+ case law</a:t>
            </a:r>
          </a:p>
          <a:p>
            <a:pPr eaLnBrk="1" hangingPunct="1"/>
            <a:r>
              <a:rPr lang="en-US" smtClean="0">
                <a:latin typeface="Times New Roman" charset="0"/>
                <a:ea typeface="ＭＳ Ｐゴシック" pitchFamily="-65" charset="-128"/>
              </a:rPr>
              <a:t>	=  foundations of med ethx today (courses, etc)</a:t>
            </a:r>
          </a:p>
          <a:p>
            <a:pPr eaLnBrk="1" hangingPunct="1"/>
            <a:endParaRPr lang="en-US" smtClean="0">
              <a:latin typeface="Times New Roman" charset="0"/>
              <a:ea typeface="ＭＳ Ｐゴシック" pitchFamily="-65" charset="-128"/>
            </a:endParaRPr>
          </a:p>
          <a:p>
            <a:pPr eaLnBrk="1" hangingPunct="1"/>
            <a:r>
              <a:rPr lang="en-US" smtClean="0">
                <a:latin typeface="Times New Roman" charset="0"/>
                <a:ea typeface="ＭＳ Ｐゴシック" pitchFamily="-65" charset="-128"/>
              </a:rPr>
              <a:t>Important / valuable / not this talk</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FC08B937-CA9B-4DA4-AD85-36F37ABCB92F}" type="slidenum">
              <a:rPr lang="en-US"/>
              <a:pPr/>
              <a:t>10</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r>
              <a:rPr lang="en-US" smtClean="0">
                <a:latin typeface="Times New Roman" charset="0"/>
                <a:ea typeface="ＭＳ Ｐゴシック" pitchFamily="-65" charset="-128"/>
              </a:rPr>
              <a:t>Aristotle – ethics is a practical discipline</a:t>
            </a:r>
          </a:p>
          <a:p>
            <a:r>
              <a:rPr lang="en-US" smtClean="0">
                <a:latin typeface="Times New Roman" charset="0"/>
                <a:ea typeface="ＭＳ Ｐゴシック" pitchFamily="-65" charset="-128"/>
              </a:rPr>
              <a:t>     – rules important</a:t>
            </a:r>
          </a:p>
          <a:p>
            <a:r>
              <a:rPr lang="en-US" smtClean="0">
                <a:latin typeface="Times New Roman" charset="0"/>
                <a:ea typeface="ＭＳ Ｐゴシック" pitchFamily="-65" charset="-128"/>
              </a:rPr>
              <a:t>     – “ospito poli”</a:t>
            </a:r>
          </a:p>
          <a:p>
            <a:r>
              <a:rPr lang="en-US" smtClean="0">
                <a:latin typeface="Times New Roman" charset="0"/>
                <a:ea typeface="ＭＳ Ｐゴシック" pitchFamily="-65" charset="-128"/>
              </a:rPr>
              <a:t>     – but with experience comes virtue and wisdom – beyond the rules</a:t>
            </a:r>
          </a:p>
          <a:p>
            <a:pPr eaLnBrk="1" hangingPunct="1"/>
            <a:endParaRPr lang="en-US" smtClean="0">
              <a:latin typeface="Times New Roman" charset="0"/>
              <a:ea typeface="ＭＳ Ｐゴシック" pitchFamily="-65" charset="-128"/>
            </a:endParaRPr>
          </a:p>
          <a:p>
            <a:pPr eaLnBrk="1" hangingPunct="1"/>
            <a:r>
              <a:rPr lang="en-US" smtClean="0">
                <a:latin typeface="Times New Roman" charset="0"/>
                <a:ea typeface="ＭＳ Ｐゴシック" pitchFamily="-65" charset="-128"/>
              </a:rPr>
              <a:t>Sacred space between Patient and Physician – recover ancient notion</a:t>
            </a:r>
          </a:p>
          <a:p>
            <a:pPr eaLnBrk="1" hangingPunct="1"/>
            <a:r>
              <a:rPr lang="en-US" smtClean="0">
                <a:latin typeface="Times New Roman" charset="0"/>
                <a:ea typeface="ＭＳ Ｐゴシック" pitchFamily="-65" charset="-128"/>
              </a:rPr>
              <a:t>     of healing through the relationship.</a:t>
            </a:r>
          </a:p>
          <a:p>
            <a:pPr eaLnBrk="1" hangingPunct="1"/>
            <a:endParaRPr lang="en-US" smtClean="0">
              <a:latin typeface="Times New Roman" charset="0"/>
              <a:ea typeface="ＭＳ Ｐゴシック" pitchFamily="-65" charset="-128"/>
            </a:endParaRPr>
          </a:p>
          <a:p>
            <a:pPr eaLnBrk="1" hangingPunct="1"/>
            <a:r>
              <a:rPr lang="en-US" smtClean="0">
                <a:latin typeface="Times New Roman" charset="0"/>
                <a:ea typeface="ＭＳ Ｐゴシック" pitchFamily="-65" charset="-128"/>
              </a:rPr>
              <a:t>Thank you</a:t>
            </a:r>
          </a:p>
          <a:p>
            <a:pPr eaLnBrk="1" hangingPunct="1"/>
            <a:r>
              <a:rPr lang="en-US" smtClean="0">
                <a:latin typeface="Times New Roman" charset="0"/>
                <a:ea typeface="ＭＳ Ｐゴシック" pitchFamily="-65" charset="-128"/>
              </a:rPr>
              <a:t>Questions / comments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00951A50-4E6D-44D6-A11D-F9FA3DA3FD62}" type="slidenum">
              <a:rPr lang="en-US"/>
              <a:pPr/>
              <a:t>2</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smtClean="0">
                <a:latin typeface="Times New Roman" charset="0"/>
                <a:ea typeface="ＭＳ Ｐゴシック" pitchFamily="-65" charset="-128"/>
              </a:rPr>
              <a:t>Rumi – Sufi poet (1207-1273)</a:t>
            </a:r>
          </a:p>
          <a:p>
            <a:pPr eaLnBrk="1" hangingPunct="1"/>
            <a:endParaRPr lang="en-US" smtClean="0">
              <a:latin typeface="Times New Roman" charset="0"/>
              <a:ea typeface="ＭＳ Ｐゴシック" pitchFamily="-65" charset="-128"/>
            </a:endParaRPr>
          </a:p>
          <a:p>
            <a:pPr eaLnBrk="1" hangingPunct="1"/>
            <a:r>
              <a:rPr lang="en-US" smtClean="0">
                <a:latin typeface="Times New Roman" charset="0"/>
                <a:ea typeface="ＭＳ Ｐゴシック" pitchFamily="-65" charset="-128"/>
              </a:rPr>
              <a:t>Exciting times in med ethx – new perspectives / very useful</a:t>
            </a:r>
          </a:p>
          <a:p>
            <a:pPr eaLnBrk="1" hangingPunct="1"/>
            <a:endParaRPr lang="en-US" smtClean="0">
              <a:latin typeface="Times New Roman" charset="0"/>
              <a:ea typeface="ＭＳ Ｐゴシック" pitchFamily="-65" charset="-128"/>
            </a:endParaRPr>
          </a:p>
          <a:p>
            <a:pPr eaLnBrk="1" hangingPunct="1"/>
            <a:r>
              <a:rPr lang="en-US" smtClean="0">
                <a:latin typeface="Times New Roman" charset="0"/>
                <a:ea typeface="ＭＳ Ｐゴシック" pitchFamily="-65" charset="-128"/>
              </a:rPr>
              <a:t>This talk – 6 major areas – each with a story</a:t>
            </a:r>
          </a:p>
          <a:p>
            <a:pPr eaLnBrk="1" hangingPunct="1"/>
            <a:r>
              <a:rPr lang="en-US" smtClean="0">
                <a:latin typeface="Times New Roman" charset="0"/>
                <a:ea typeface="ＭＳ Ｐゴシック" pitchFamily="-65" charset="-128"/>
              </a:rPr>
              <a:t>	&gt; medicine</a:t>
            </a:r>
          </a:p>
          <a:p>
            <a:pPr eaLnBrk="1" hangingPunct="1"/>
            <a:r>
              <a:rPr lang="en-US" smtClean="0">
                <a:latin typeface="Times New Roman" charset="0"/>
                <a:ea typeface="ＭＳ Ｐゴシック" pitchFamily="-65" charset="-128"/>
              </a:rPr>
              <a:t>	Nothing to write down</a:t>
            </a:r>
          </a:p>
          <a:p>
            <a:pPr eaLnBrk="1" hangingPunct="1"/>
            <a:r>
              <a:rPr lang="en-US" smtClean="0">
                <a:latin typeface="Times New Roman" charset="0"/>
                <a:ea typeface="ＭＳ Ｐゴシック" pitchFamily="-65" charset="-128"/>
              </a:rPr>
              <a:t>	History + philosophy</a:t>
            </a:r>
          </a:p>
          <a:p>
            <a:pPr eaLnBrk="1" hangingPunct="1"/>
            <a:r>
              <a:rPr lang="en-US" smtClean="0">
                <a:latin typeface="Times New Roman" charset="0"/>
                <a:ea typeface="ＭＳ Ｐゴシック" pitchFamily="-65" charset="-128"/>
              </a:rPr>
              <a:t>	? Some preaching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F718244-4B1E-44CC-918F-2693F538DA87}" type="slidenum">
              <a:rPr lang="en-US"/>
              <a:pPr/>
              <a:t>3</a:t>
            </a:fld>
            <a:endParaRPr lang="en-US"/>
          </a:p>
        </p:txBody>
      </p:sp>
      <p:sp>
        <p:nvSpPr>
          <p:cNvPr id="22531" name="Rectangle 2"/>
          <p:cNvSpPr>
            <a:spLocks noGrp="1" noRot="1" noChangeAspect="1" noChangeArrowheads="1" noTextEdit="1"/>
          </p:cNvSpPr>
          <p:nvPr>
            <p:ph type="sldImg"/>
          </p:nvPr>
        </p:nvSpPr>
        <p:spPr>
          <a:xfrm>
            <a:off x="1182688" y="698500"/>
            <a:ext cx="4646612" cy="3484563"/>
          </a:xfrm>
          <a:ln/>
        </p:spPr>
      </p:sp>
      <p:sp>
        <p:nvSpPr>
          <p:cNvPr id="22532" name="Rectangle 3"/>
          <p:cNvSpPr>
            <a:spLocks noGrp="1" noChangeArrowheads="1"/>
          </p:cNvSpPr>
          <p:nvPr>
            <p:ph type="body" idx="1"/>
          </p:nvPr>
        </p:nvSpPr>
        <p:spPr>
          <a:xfrm>
            <a:off x="935038" y="4414838"/>
            <a:ext cx="5140325" cy="4183062"/>
          </a:xfrm>
          <a:noFill/>
          <a:ln/>
        </p:spPr>
        <p:txBody>
          <a:bodyPr/>
          <a:lstStyle/>
          <a:p>
            <a:pPr eaLnBrk="1" hangingPunct="1"/>
            <a:r>
              <a:rPr lang="en-US" sz="1000" smtClean="0">
                <a:latin typeface="Times New Roman" charset="0"/>
                <a:ea typeface="ＭＳ Ｐゴシック" pitchFamily="-65" charset="-128"/>
              </a:rPr>
              <a:t>#1 story (my kids) - Myth of Gyges</a:t>
            </a:r>
          </a:p>
          <a:p>
            <a:pPr eaLnBrk="1" hangingPunct="1"/>
            <a:r>
              <a:rPr lang="en-US" sz="1000" smtClean="0">
                <a:latin typeface="Times New Roman" charset="0"/>
                <a:ea typeface="ＭＳ Ｐゴシック" pitchFamily="-65" charset="-128"/>
              </a:rPr>
              <a:t>Well known – Lord of the Rings / Wagner / “force” in Star Wars / Hollow Man</a:t>
            </a:r>
          </a:p>
          <a:p>
            <a:pPr eaLnBrk="1" hangingPunct="1"/>
            <a:r>
              <a:rPr lang="en-US" sz="1000" smtClean="0">
                <a:latin typeface="Times New Roman" charset="0"/>
                <a:ea typeface="ＭＳ Ｐゴシック" pitchFamily="-65" charset="-128"/>
              </a:rPr>
              <a:t>Plato’s Republic</a:t>
            </a:r>
          </a:p>
          <a:p>
            <a:pPr eaLnBrk="1" hangingPunct="1"/>
            <a:r>
              <a:rPr lang="en-US" sz="1000" smtClean="0">
                <a:latin typeface="Times New Roman" charset="0"/>
                <a:ea typeface="ＭＳ Ｐゴシック" pitchFamily="-65" charset="-128"/>
              </a:rPr>
              <a:t>	Socrates + Sophists</a:t>
            </a:r>
          </a:p>
          <a:p>
            <a:pPr eaLnBrk="1" hangingPunct="1"/>
            <a:r>
              <a:rPr lang="en-US" sz="1000" smtClean="0">
                <a:latin typeface="Times New Roman" charset="0"/>
                <a:ea typeface="ＭＳ Ｐゴシック" pitchFamily="-65" charset="-128"/>
              </a:rPr>
              <a:t>	Glaucon – human nature = 4Ps</a:t>
            </a:r>
          </a:p>
          <a:p>
            <a:pPr eaLnBrk="1" hangingPunct="1"/>
            <a:r>
              <a:rPr lang="en-US" sz="1000" smtClean="0">
                <a:latin typeface="Times New Roman" charset="0"/>
                <a:ea typeface="ＭＳ Ｐゴシック" pitchFamily="-65" charset="-128"/>
              </a:rPr>
              <a:t>		   - “realism” </a:t>
            </a:r>
            <a:r>
              <a:rPr lang="en-US" sz="1000" smtClean="0">
                <a:latin typeface="Times New Roman" charset="0"/>
                <a:ea typeface="ＭＳ Ｐゴシック" pitchFamily="-65" charset="-128"/>
                <a:sym typeface="Symbol" pitchFamily="18" charset="2"/>
              </a:rPr>
              <a:t> nihilism/soc contract/duties+rules+rights</a:t>
            </a:r>
          </a:p>
          <a:p>
            <a:pPr eaLnBrk="1" hangingPunct="1"/>
            <a:r>
              <a:rPr lang="en-US" sz="1000" smtClean="0">
                <a:latin typeface="Times New Roman" charset="0"/>
                <a:ea typeface="ＭＳ Ｐゴシック" pitchFamily="-65" charset="-128"/>
                <a:sym typeface="Symbol" pitchFamily="18" charset="2"/>
              </a:rPr>
              <a:t>	Socrates –yes, but human nature &gt; 4Ps</a:t>
            </a:r>
          </a:p>
          <a:p>
            <a:pPr eaLnBrk="1" hangingPunct="1"/>
            <a:r>
              <a:rPr lang="en-US" sz="1000" smtClean="0">
                <a:latin typeface="Times New Roman" charset="0"/>
                <a:ea typeface="ＭＳ Ｐゴシック" pitchFamily="-65" charset="-128"/>
                <a:sym typeface="Symbol" pitchFamily="18" charset="2"/>
              </a:rPr>
              <a:t>		     - minimalist, “morality of the depths”</a:t>
            </a:r>
          </a:p>
          <a:p>
            <a:pPr eaLnBrk="1" hangingPunct="1"/>
            <a:r>
              <a:rPr lang="en-US" sz="1000" smtClean="0">
                <a:latin typeface="Times New Roman" charset="0"/>
                <a:ea typeface="ＭＳ Ｐゴシック" pitchFamily="-65" charset="-128"/>
                <a:sym typeface="Symbol" pitchFamily="18" charset="2"/>
              </a:rPr>
              <a:t>		     -  “idealism”  goals / purpose / ideals = “telos”</a:t>
            </a:r>
          </a:p>
          <a:p>
            <a:pPr eaLnBrk="1" hangingPunct="1"/>
            <a:r>
              <a:rPr lang="en-US" sz="1000" smtClean="0">
                <a:latin typeface="Times New Roman" charset="0"/>
                <a:ea typeface="ＭＳ Ｐゴシック" pitchFamily="-65" charset="-128"/>
                <a:sym typeface="Symbol" pitchFamily="18" charset="2"/>
              </a:rPr>
              <a:t>Medicine – telos = competence and pt #1</a:t>
            </a:r>
            <a:endParaRPr lang="en-US" sz="1000" smtClean="0">
              <a:latin typeface="Times New Roman" charset="0"/>
              <a:ea typeface="ＭＳ Ｐゴシック" pitchFamily="-65" charset="-128"/>
            </a:endParaRPr>
          </a:p>
          <a:p>
            <a:pPr eaLnBrk="1" hangingPunct="1"/>
            <a:r>
              <a:rPr lang="en-US" sz="1000" smtClean="0">
                <a:latin typeface="Times New Roman" charset="0"/>
                <a:ea typeface="ＭＳ Ｐゴシック" pitchFamily="-65" charset="-128"/>
                <a:sym typeface="Symbol" pitchFamily="18" charset="2"/>
              </a:rPr>
              <a:t>“Profession” = to make public declaration    4Ps / state / econ / plan / fm</a:t>
            </a:r>
          </a:p>
          <a:p>
            <a:pPr eaLnBrk="1" hangingPunct="1"/>
            <a:r>
              <a:rPr lang="en-US" sz="1000" smtClean="0">
                <a:latin typeface="Times New Roman" charset="0"/>
                <a:ea typeface="ＭＳ Ｐゴシック" pitchFamily="-65" charset="-128"/>
                <a:sym typeface="Symbol" pitchFamily="18" charset="2"/>
              </a:rPr>
              <a:t>Teleological ethics – identity</a:t>
            </a:r>
          </a:p>
          <a:p>
            <a:pPr eaLnBrk="1" hangingPunct="1"/>
            <a:endParaRPr lang="en-US" sz="1000" smtClean="0">
              <a:latin typeface="Times New Roman" charset="0"/>
              <a:ea typeface="ＭＳ Ｐゴシック" pitchFamily="-65" charset="-128"/>
              <a:sym typeface="Symbol" pitchFamily="18" charset="2"/>
            </a:endParaRPr>
          </a:p>
          <a:p>
            <a:pPr eaLnBrk="1" hangingPunct="1"/>
            <a:r>
              <a:rPr lang="en-US" sz="1000" smtClean="0">
                <a:latin typeface="Times New Roman" charset="0"/>
                <a:ea typeface="ＭＳ Ｐゴシック" pitchFamily="-65" charset="-128"/>
                <a:sym typeface="Symbol" pitchFamily="18" charset="2"/>
              </a:rPr>
              <a:t>e.g.  </a:t>
            </a:r>
          </a:p>
          <a:p>
            <a:pPr eaLnBrk="1" hangingPunct="1"/>
            <a:endParaRPr lang="en-US" sz="1000" smtClean="0">
              <a:latin typeface="Times New Roman" charset="0"/>
              <a:ea typeface="ＭＳ Ｐゴシック" pitchFamily="-65" charset="-128"/>
              <a:sym typeface="Symbol" pitchFamily="18" charset="2"/>
            </a:endParaRPr>
          </a:p>
          <a:p>
            <a:r>
              <a:rPr lang="en-US" sz="1000" smtClean="0">
                <a:latin typeface="Times New Roman" charset="0"/>
                <a:ea typeface="ＭＳ Ｐゴシック" pitchFamily="-65" charset="-128"/>
              </a:rPr>
              <a:t>Many tellings</a:t>
            </a:r>
          </a:p>
          <a:p>
            <a:r>
              <a:rPr lang="en-US" sz="1000" smtClean="0">
                <a:latin typeface="Times New Roman" charset="0"/>
                <a:ea typeface="ＭＳ Ｐゴシック" pitchFamily="-65" charset="-128"/>
              </a:rPr>
              <a:t>Most famous – Plato’s Republic – Socrates &amp; Sophists</a:t>
            </a:r>
          </a:p>
          <a:p>
            <a:r>
              <a:rPr lang="en-US" sz="1000" smtClean="0">
                <a:latin typeface="Times New Roman" charset="0"/>
                <a:ea typeface="ＭＳ Ｐゴシック" pitchFamily="-65" charset="-128"/>
              </a:rPr>
              <a:t>Justice – human nature</a:t>
            </a:r>
          </a:p>
          <a:p>
            <a:r>
              <a:rPr lang="en-US" sz="1000" smtClean="0">
                <a:latin typeface="Times New Roman" charset="0"/>
                <a:ea typeface="ＭＳ Ｐゴシック" pitchFamily="-65" charset="-128"/>
              </a:rPr>
              <a:t>Eth Realism:  HN = 4Ps  &gt;  nihilism or social contract – rules, rights, ppls</a:t>
            </a:r>
          </a:p>
          <a:p>
            <a:r>
              <a:rPr lang="en-US" sz="1000" smtClean="0">
                <a:latin typeface="Times New Roman" charset="0"/>
                <a:ea typeface="ＭＳ Ｐゴシック" pitchFamily="-65" charset="-128"/>
              </a:rPr>
              <a:t>Socrates rebuttal:  HN = 4Ps + more  &gt;  Eth Idealism</a:t>
            </a:r>
          </a:p>
          <a:p>
            <a:r>
              <a:rPr lang="en-US" sz="1000" smtClean="0">
                <a:latin typeface="Times New Roman" charset="0"/>
                <a:ea typeface="ＭＳ Ｐゴシック" pitchFamily="-65" charset="-128"/>
              </a:rPr>
              <a:t>     Beyond ethics of obligation, minimalism, “morality of the depths” &gt; ethics of aspiration</a:t>
            </a:r>
          </a:p>
          <a:p>
            <a:r>
              <a:rPr lang="en-US" sz="1000" smtClean="0">
                <a:latin typeface="Times New Roman" charset="0"/>
                <a:ea typeface="ＭＳ Ｐゴシック" pitchFamily="-65" charset="-128"/>
              </a:rPr>
              <a:t>     Ideals – Telos (teleo ethics) fulfillment – “Profession” – Virtues (virtue ethics)</a:t>
            </a:r>
          </a:p>
          <a:p>
            <a:r>
              <a:rPr lang="en-US" sz="1000" smtClean="0">
                <a:latin typeface="Times New Roman" charset="0"/>
                <a:ea typeface="ＭＳ Ｐゴシック" pitchFamily="-65" charset="-128"/>
              </a:rPr>
              <a:t>     Agent &gt; Act (character ethics)  -  Identity</a:t>
            </a:r>
          </a:p>
          <a:p>
            <a:r>
              <a:rPr lang="en-US" sz="1000" smtClean="0">
                <a:latin typeface="Times New Roman" charset="0"/>
                <a:ea typeface="ＭＳ Ｐゴシック" pitchFamily="-65" charset="-128"/>
              </a:rPr>
              <a:t>Gyges important!  July 26, 1972 NYT – Tuskegee  &gt;  Pres’ Commission  &gt;  rights/rules/ppls/procedures</a:t>
            </a:r>
          </a:p>
          <a:p>
            <a:r>
              <a:rPr lang="en-US" sz="1000" smtClean="0">
                <a:latin typeface="Times New Roman" charset="0"/>
                <a:ea typeface="ＭＳ Ｐゴシック" pitchFamily="-65" charset="-128"/>
              </a:rPr>
              <a:t>     Important to protect against abuses and for citizens in free state.</a:t>
            </a:r>
          </a:p>
          <a:p>
            <a:r>
              <a:rPr lang="en-US" sz="1000" smtClean="0">
                <a:latin typeface="Times New Roman" charset="0"/>
                <a:ea typeface="ＭＳ Ｐゴシック" pitchFamily="-65" charset="-128"/>
              </a:rPr>
              <a:t>     #1 approach to med ethics in US – procedures/rules/rights  - document/measure/certify</a:t>
            </a:r>
          </a:p>
          <a:p>
            <a:r>
              <a:rPr lang="en-US" sz="1000" smtClean="0">
                <a:latin typeface="Times New Roman" charset="0"/>
                <a:ea typeface="ＭＳ Ｐゴシック" pitchFamily="-65" charset="-128"/>
              </a:rPr>
              <a:t>     But not adequate – WD Ross “dilemma” = descriptive, not prescriptive.</a:t>
            </a:r>
          </a:p>
          <a:p>
            <a:r>
              <a:rPr lang="en-US" sz="1000" smtClean="0">
                <a:latin typeface="Times New Roman" charset="0"/>
                <a:ea typeface="ＭＳ Ｐゴシック" pitchFamily="-65" charset="-128"/>
              </a:rPr>
              <a:t>Virtues – virtuous action – fills this space between conflicting irreconcilable principles.</a:t>
            </a:r>
          </a:p>
          <a:p>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Virtue ethics also – to serve telos of medicine (competence/pt’s good)</a:t>
            </a:r>
          </a:p>
          <a:p>
            <a:r>
              <a:rPr lang="en-US" sz="1000" smtClean="0">
                <a:latin typeface="Times New Roman" charset="0"/>
                <a:ea typeface="ＭＳ Ｐゴシック" pitchFamily="-65" charset="-128"/>
              </a:rPr>
              <a:t>     Esp @ bedside, not just policy level.</a:t>
            </a:r>
          </a:p>
          <a:p>
            <a:r>
              <a:rPr lang="en-US" sz="1000" smtClean="0">
                <a:latin typeface="Times New Roman" charset="0"/>
                <a:ea typeface="ＭＳ Ｐゴシック" pitchFamily="-65" charset="-128"/>
              </a:rPr>
              <a:t>Procedures will never be enough – need the commitment of the HCP.</a:t>
            </a:r>
          </a:p>
          <a:p>
            <a:r>
              <a:rPr lang="en-US" sz="1000" smtClean="0">
                <a:latin typeface="Times New Roman" charset="0"/>
                <a:ea typeface="ＭＳ Ｐゴシック" pitchFamily="-65" charset="-128"/>
              </a:rPr>
              <a:t>Pellegrino – know who my MD/RN in first month.</a:t>
            </a:r>
          </a:p>
          <a:p>
            <a:r>
              <a:rPr lang="en-US" sz="1000" smtClean="0">
                <a:latin typeface="Times New Roman" charset="0"/>
                <a:ea typeface="ＭＳ Ｐゴシック" pitchFamily="-65" charset="-128"/>
              </a:rPr>
              <a:t>     Imagine you as patient – ethnic minority/limited English/different beliefs &amp; values.</a:t>
            </a:r>
          </a:p>
          <a:p>
            <a:r>
              <a:rPr lang="en-US" sz="1000" smtClean="0">
                <a:latin typeface="Times New Roman" charset="0"/>
                <a:ea typeface="ＭＳ Ｐゴシック" pitchFamily="-65" charset="-128"/>
              </a:rPr>
              <a:t>     What virtues would you want in your MD/RN?</a:t>
            </a:r>
          </a:p>
          <a:p>
            <a:r>
              <a:rPr lang="en-US" sz="1000" smtClean="0">
                <a:latin typeface="Times New Roman" charset="0"/>
                <a:ea typeface="ＭＳ Ｐゴシック" pitchFamily="-65" charset="-128"/>
              </a:rPr>
              <a:t>Virtues!  Exciting times – broader perspectives add to HL&amp;D.  A few critical virtues …</a:t>
            </a:r>
          </a:p>
          <a:p>
            <a:pPr eaLnBrk="1" hangingPunct="1"/>
            <a:endParaRPr lang="en-US" sz="1000" smtClean="0">
              <a:latin typeface="Times New Roman" charset="0"/>
              <a:ea typeface="ＭＳ Ｐゴシック" pitchFamily="-65" charset="-128"/>
              <a:sym typeface="Symbol" pitchFamily="18" charset="2"/>
            </a:endParaRPr>
          </a:p>
          <a:p>
            <a:pPr eaLnBrk="1" hangingPunct="1"/>
            <a:r>
              <a:rPr lang="en-US" sz="1000" smtClean="0">
                <a:latin typeface="Times New Roman" charset="0"/>
                <a:ea typeface="ＭＳ Ｐゴシック" pitchFamily="-65" charset="-128"/>
                <a:sym typeface="Symbol" pitchFamily="18" charset="2"/>
              </a:rPr>
              <a:t>Ancient Greece – healing through the virtues of the physician in relationship with pt.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E52B0FC5-5CBB-4EA0-BE7D-78D89B4AA2D6}" type="slidenum">
              <a:rPr lang="en-US"/>
              <a:pPr/>
              <a:t>4</a:t>
            </a:fld>
            <a:endParaRPr lang="en-US"/>
          </a:p>
        </p:txBody>
      </p:sp>
      <p:sp>
        <p:nvSpPr>
          <p:cNvPr id="25603" name="Rectangle 2"/>
          <p:cNvSpPr>
            <a:spLocks noGrp="1" noRot="1" noChangeAspect="1" noChangeArrowheads="1" noTextEdit="1"/>
          </p:cNvSpPr>
          <p:nvPr>
            <p:ph type="sldImg"/>
          </p:nvPr>
        </p:nvSpPr>
        <p:spPr>
          <a:solidFill>
            <a:srgbClr val="FFFFFF"/>
          </a:solidFill>
          <a:ln/>
        </p:spPr>
      </p:sp>
      <p:sp>
        <p:nvSpPr>
          <p:cNvPr id="256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z="1000" smtClean="0">
                <a:latin typeface="Times New Roman" charset="0"/>
                <a:ea typeface="ＭＳ Ｐゴシック" pitchFamily="-65" charset="-128"/>
              </a:rPr>
              <a:t>Rembrandt’s “Prodigal Son”</a:t>
            </a:r>
          </a:p>
          <a:p>
            <a:pPr eaLnBrk="1" hangingPunct="1"/>
            <a:endParaRPr lang="en-US" sz="1000" smtClean="0">
              <a:latin typeface="Times New Roman" charset="0"/>
              <a:ea typeface="ＭＳ Ｐゴシック" pitchFamily="-65" charset="-128"/>
            </a:endParaRPr>
          </a:p>
          <a:p>
            <a:pPr eaLnBrk="1" hangingPunct="1"/>
            <a:r>
              <a:rPr lang="en-US" sz="1000" smtClean="0">
                <a:latin typeface="Times New Roman" charset="0"/>
                <a:ea typeface="ＭＳ Ｐゴシック" pitchFamily="-65" charset="-128"/>
                <a:sym typeface="Symbol" pitchFamily="18" charset="2"/>
              </a:rPr>
              <a:t>Greek/Roman Virtue Tradition – virtues internal to the physician</a:t>
            </a:r>
          </a:p>
          <a:p>
            <a:pPr eaLnBrk="1" hangingPunct="1"/>
            <a:r>
              <a:rPr lang="en-US" sz="1000" smtClean="0">
                <a:latin typeface="Times New Roman" charset="0"/>
                <a:ea typeface="ＭＳ Ｐゴシック" pitchFamily="-65" charset="-128"/>
                <a:sym typeface="Symbol" pitchFamily="18" charset="2"/>
              </a:rPr>
              <a:t>JudeoChristian + E of C (feminism) – relational virtues</a:t>
            </a:r>
          </a:p>
          <a:p>
            <a:pPr eaLnBrk="1" hangingPunct="1"/>
            <a:endParaRPr lang="en-US" sz="1000" smtClean="0">
              <a:latin typeface="Times New Roman" charset="0"/>
              <a:ea typeface="ＭＳ Ｐゴシック" pitchFamily="-65" charset="-128"/>
            </a:endParaRPr>
          </a:p>
          <a:p>
            <a:pPr eaLnBrk="1" hangingPunct="1"/>
            <a:endParaRPr lang="en-US" sz="1000" smtClean="0">
              <a:latin typeface="Times New Roman" charset="0"/>
              <a:ea typeface="ＭＳ Ｐゴシック" pitchFamily="-65" charset="-128"/>
            </a:endParaRPr>
          </a:p>
          <a:p>
            <a:pPr eaLnBrk="1" hangingPunct="1"/>
            <a:r>
              <a:rPr lang="en-US" sz="1000" smtClean="0">
                <a:latin typeface="Times New Roman" charset="0"/>
                <a:ea typeface="ＭＳ Ｐゴシック" pitchFamily="-65" charset="-128"/>
              </a:rPr>
              <a:t>60s/70s – cognitive &amp; moral development – Piaget/Kohlberg</a:t>
            </a:r>
          </a:p>
          <a:p>
            <a:pPr eaLnBrk="1" hangingPunct="1"/>
            <a:r>
              <a:rPr lang="en-US" sz="1000" smtClean="0">
                <a:latin typeface="Times New Roman" charset="0"/>
                <a:ea typeface="ＭＳ Ｐゴシック" pitchFamily="-65" charset="-128"/>
              </a:rPr>
              <a:t>Kohlberg (Harvard – ed &amp; soc psych)</a:t>
            </a:r>
          </a:p>
          <a:p>
            <a:pPr eaLnBrk="1" hangingPunct="1"/>
            <a:r>
              <a:rPr lang="en-US" sz="1000" smtClean="0">
                <a:latin typeface="Times New Roman" charset="0"/>
                <a:ea typeface="ＭＳ Ｐゴシック" pitchFamily="-65" charset="-128"/>
              </a:rPr>
              <a:t>     - kids / cultures / theoretical cases (Heinz’ dilemma)</a:t>
            </a:r>
          </a:p>
          <a:p>
            <a:pPr eaLnBrk="1" hangingPunct="1"/>
            <a:r>
              <a:rPr lang="en-US" sz="1000" smtClean="0">
                <a:latin typeface="Times New Roman" charset="0"/>
                <a:ea typeface="ＭＳ Ｐゴシック" pitchFamily="-65" charset="-128"/>
              </a:rPr>
              <a:t>     - 3 levels:   pre-con (self-interest/punishment)</a:t>
            </a:r>
          </a:p>
          <a:p>
            <a:pPr eaLnBrk="1" hangingPunct="1"/>
            <a:r>
              <a:rPr lang="en-US" sz="1000" smtClean="0">
                <a:latin typeface="Times New Roman" charset="0"/>
                <a:ea typeface="ＭＳ Ｐゴシック" pitchFamily="-65" charset="-128"/>
              </a:rPr>
              <a:t>          conven (authority/conformity/law&amp;order)</a:t>
            </a:r>
          </a:p>
          <a:p>
            <a:pPr eaLnBrk="1" hangingPunct="1"/>
            <a:r>
              <a:rPr lang="en-US" sz="1000" smtClean="0">
                <a:latin typeface="Times New Roman" charset="0"/>
                <a:ea typeface="ＭＳ Ｐゴシック" pitchFamily="-65" charset="-128"/>
              </a:rPr>
              <a:t>          post-conven (universals/justice/rights/equality/ppls)</a:t>
            </a:r>
          </a:p>
          <a:p>
            <a:pPr eaLnBrk="1" hangingPunct="1"/>
            <a:r>
              <a:rPr lang="en-US" sz="1000" smtClean="0">
                <a:latin typeface="Times New Roman" charset="0"/>
                <a:ea typeface="ＭＳ Ｐゴシック" pitchFamily="-65" charset="-128"/>
              </a:rPr>
              <a:t>Carol Gilligan – (Harvard) – criticized Kohlberg</a:t>
            </a:r>
          </a:p>
          <a:p>
            <a:pPr eaLnBrk="1" hangingPunct="1"/>
            <a:r>
              <a:rPr lang="en-US" sz="1000" smtClean="0">
                <a:latin typeface="Times New Roman" charset="0"/>
                <a:ea typeface="ＭＳ Ｐゴシック" pitchFamily="-65" charset="-128"/>
              </a:rPr>
              <a:t>	- boys </a:t>
            </a:r>
            <a:r>
              <a:rPr lang="en-US" sz="1000" b="1" smtClean="0">
                <a:latin typeface="Times New Roman" charset="0"/>
                <a:ea typeface="ＭＳ Ｐゴシック" pitchFamily="-65" charset="-128"/>
              </a:rPr>
              <a:t>and </a:t>
            </a:r>
            <a:r>
              <a:rPr lang="en-US" sz="1000" smtClean="0">
                <a:latin typeface="Times New Roman" charset="0"/>
                <a:ea typeface="ＭＳ Ｐゴシック" pitchFamily="-65" charset="-128"/>
              </a:rPr>
              <a:t>girls / actual experiences</a:t>
            </a:r>
          </a:p>
          <a:p>
            <a:pPr eaLnBrk="1" hangingPunct="1"/>
            <a:r>
              <a:rPr lang="en-US" sz="1000" smtClean="0">
                <a:latin typeface="Times New Roman" charset="0"/>
                <a:ea typeface="ＭＳ Ｐゴシック" pitchFamily="-65" charset="-128"/>
              </a:rPr>
              <a:t>	- 1982 “In A Different Voice”</a:t>
            </a:r>
          </a:p>
          <a:p>
            <a:pPr eaLnBrk="1" hangingPunct="1"/>
            <a:r>
              <a:rPr lang="en-US" sz="1000" smtClean="0">
                <a:latin typeface="Times New Roman" charset="0"/>
                <a:ea typeface="ＭＳ Ｐゴシック" pitchFamily="-65" charset="-128"/>
              </a:rPr>
              <a:t>	- care / relationships / responsibility &gt; abstract ppls / rights</a:t>
            </a:r>
          </a:p>
          <a:p>
            <a:pPr eaLnBrk="1" hangingPunct="1"/>
            <a:r>
              <a:rPr lang="en-US" sz="1000" smtClean="0">
                <a:latin typeface="Times New Roman" charset="0"/>
                <a:ea typeface="ＭＳ Ｐゴシック" pitchFamily="-65" charset="-128"/>
              </a:rPr>
              <a:t>	- “ethics of care”</a:t>
            </a:r>
          </a:p>
          <a:p>
            <a:pPr eaLnBrk="1" hangingPunct="1"/>
            <a:r>
              <a:rPr lang="en-US" sz="1000" smtClean="0">
                <a:latin typeface="Times New Roman" charset="0"/>
                <a:ea typeface="ＭＳ Ｐゴシック" pitchFamily="-65" charset="-128"/>
              </a:rPr>
              <a:t>Story – from Talmud :  King and his son</a:t>
            </a:r>
          </a:p>
          <a:p>
            <a:pPr eaLnBrk="1" hangingPunct="1"/>
            <a:r>
              <a:rPr lang="en-US" sz="1000" smtClean="0">
                <a:latin typeface="Times New Roman" charset="0"/>
                <a:ea typeface="ＭＳ Ｐゴシック" pitchFamily="-65" charset="-128"/>
              </a:rPr>
              <a:t>Ethics committee – closed door judgment of facts vs process of interaction</a:t>
            </a:r>
          </a:p>
          <a:p>
            <a:pPr eaLnBrk="1" hangingPunct="1"/>
            <a:r>
              <a:rPr lang="en-US" sz="1000" smtClean="0">
                <a:latin typeface="Times New Roman" charset="0"/>
                <a:ea typeface="ＭＳ Ｐゴシック" pitchFamily="-65" charset="-128"/>
              </a:rPr>
              <a:t>e.g. futility (substantive norm vs procedural norm)</a:t>
            </a:r>
          </a:p>
          <a:p>
            <a:pPr eaLnBrk="1" hangingPunct="1"/>
            <a:r>
              <a:rPr lang="en-US" sz="1000" smtClean="0">
                <a:latin typeface="Times New Roman" charset="0"/>
                <a:ea typeface="ＭＳ Ｐゴシック" pitchFamily="-65" charset="-128"/>
              </a:rPr>
              <a:t>“Moral traces” – R. Nozick (related to WD Ross’ dilemma)</a:t>
            </a:r>
          </a:p>
          <a:p>
            <a:pPr eaLnBrk="1" hangingPunct="1"/>
            <a:r>
              <a:rPr lang="en-US" sz="1000" smtClean="0">
                <a:latin typeface="Times New Roman" charset="0"/>
                <a:ea typeface="ＭＳ Ｐゴシック" pitchFamily="-65" charset="-128"/>
              </a:rPr>
              <a:t>“Transitivity” – Mary Ann Warren</a:t>
            </a:r>
          </a:p>
          <a:p>
            <a:pPr eaLnBrk="1" hangingPunct="1"/>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Case:</a:t>
            </a:r>
          </a:p>
          <a:p>
            <a:r>
              <a:rPr lang="en-US" sz="1000" smtClean="0">
                <a:latin typeface="Times New Roman" charset="0"/>
                <a:ea typeface="ＭＳ Ｐゴシック" pitchFamily="-65" charset="-128"/>
              </a:rPr>
              <a:t>     Abscess in ED – refuses I&amp;D - hold down?</a:t>
            </a:r>
          </a:p>
          <a:p>
            <a:r>
              <a:rPr lang="en-US" sz="1000" smtClean="0">
                <a:latin typeface="Times New Roman" charset="0"/>
                <a:ea typeface="ＭＳ Ｐゴシック" pitchFamily="-65" charset="-128"/>
              </a:rPr>
              <a:t>     Previously – and in world still – yes.  Why?  Expertise / paternalism / beneficence.</a:t>
            </a:r>
          </a:p>
          <a:p>
            <a:r>
              <a:rPr lang="en-US" sz="1000" smtClean="0">
                <a:latin typeface="Times New Roman" charset="0"/>
                <a:ea typeface="ＭＳ Ｐゴシック" pitchFamily="-65" charset="-128"/>
              </a:rPr>
              <a:t>     Today – autonomy + informed consent = procedural answer.</a:t>
            </a:r>
          </a:p>
          <a:p>
            <a:r>
              <a:rPr lang="en-US" sz="1000" smtClean="0">
                <a:latin typeface="Times New Roman" charset="0"/>
                <a:ea typeface="ＭＳ Ｐゴシック" pitchFamily="-65" charset="-128"/>
              </a:rPr>
              <a:t>          – virtue ethics answer = I cannot know your good w/o you = humility.</a:t>
            </a:r>
          </a:p>
          <a:p>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Ethical theory behind this virtue.</a:t>
            </a:r>
          </a:p>
          <a:p>
            <a:r>
              <a:rPr lang="en-US" sz="1000" smtClean="0">
                <a:latin typeface="Times New Roman" charset="0"/>
                <a:ea typeface="ＭＳ Ｐゴシック" pitchFamily="-65" charset="-128"/>
              </a:rPr>
              <a:t>     Kohlberg stages: pre-moral/conventional/moral maturity (ppls,fairness,impartiality,universality).</a:t>
            </a:r>
          </a:p>
          <a:p>
            <a:r>
              <a:rPr lang="en-US" sz="1000" smtClean="0">
                <a:latin typeface="Times New Roman" charset="0"/>
                <a:ea typeface="ＭＳ Ｐゴシック" pitchFamily="-65" charset="-128"/>
              </a:rPr>
              <a:t>     Gilligan: relationship/roles/circumstances/responsibilities to others = ethic of care.</a:t>
            </a:r>
          </a:p>
          <a:p>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King and son story.</a:t>
            </a:r>
          </a:p>
          <a:p>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#1 difference in how we operate as Eth Comm w consults.</a:t>
            </a:r>
          </a:p>
          <a:p>
            <a:r>
              <a:rPr lang="en-US" sz="1000" smtClean="0">
                <a:latin typeface="Times New Roman" charset="0"/>
                <a:ea typeface="ＭＳ Ｐゴシック" pitchFamily="-65" charset="-128"/>
              </a:rPr>
              <a:t>     Futility cases.</a:t>
            </a:r>
          </a:p>
          <a:p>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Humility is profoundly anti-paternalistic.</a:t>
            </a:r>
          </a:p>
          <a:p>
            <a:r>
              <a:rPr lang="en-US" sz="1000" smtClean="0">
                <a:latin typeface="Times New Roman" charset="0"/>
                <a:ea typeface="ＭＳ Ｐゴシック" pitchFamily="-65" charset="-128"/>
              </a:rPr>
              <a:t>Humility also repudiates “totalization”.  Need moral imagination w/o totalization.</a:t>
            </a:r>
          </a:p>
          <a:p>
            <a:r>
              <a:rPr lang="en-US" sz="1000" smtClean="0">
                <a:latin typeface="Times New Roman" charset="0"/>
                <a:ea typeface="ＭＳ Ｐゴシック" pitchFamily="-65" charset="-128"/>
              </a:rPr>
              <a:t>“No mouth is big enough to hold the whole truth.”</a:t>
            </a:r>
          </a:p>
          <a:p>
            <a:pPr eaLnBrk="1" hangingPunct="1"/>
            <a:endParaRPr lang="en-US" sz="1000" smtClean="0">
              <a:latin typeface="Times New Roman" charset="0"/>
              <a:ea typeface="ＭＳ Ｐゴシック" pitchFamily="-65"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366D9366-A784-4FE1-B954-E204EF8B4885}" type="slidenum">
              <a:rPr lang="en-US"/>
              <a:pPr/>
              <a:t>5</a:t>
            </a:fld>
            <a:endParaRPr lang="en-US"/>
          </a:p>
        </p:txBody>
      </p:sp>
      <p:sp>
        <p:nvSpPr>
          <p:cNvPr id="27651" name="Rectangle 2"/>
          <p:cNvSpPr>
            <a:spLocks noGrp="1" noRot="1" noChangeAspect="1" noChangeArrowheads="1" noTextEdit="1"/>
          </p:cNvSpPr>
          <p:nvPr>
            <p:ph type="sldImg"/>
          </p:nvPr>
        </p:nvSpPr>
        <p:spPr>
          <a:solidFill>
            <a:srgbClr val="FFFFFF"/>
          </a:solidFill>
          <a:ln/>
        </p:spPr>
      </p:sp>
      <p:sp>
        <p:nvSpPr>
          <p:cNvPr id="2765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z="1000" smtClean="0">
                <a:latin typeface="Times New Roman" charset="0"/>
                <a:ea typeface="ＭＳ Ｐゴシック" pitchFamily="-65" charset="-128"/>
              </a:rPr>
              <a:t>Jonah (detail) – Albert Ryder – 1885 </a:t>
            </a:r>
          </a:p>
          <a:p>
            <a:pPr eaLnBrk="1" hangingPunct="1"/>
            <a:r>
              <a:rPr lang="en-US" sz="1000" smtClean="0">
                <a:latin typeface="Times New Roman" charset="0"/>
                <a:ea typeface="ＭＳ Ｐゴシック" pitchFamily="-65" charset="-128"/>
              </a:rPr>
              <a:t>Smithsonian American Museum of Art – Washington DC</a:t>
            </a:r>
          </a:p>
          <a:p>
            <a:pPr eaLnBrk="1" hangingPunct="1"/>
            <a:endParaRPr lang="en-US" sz="1000" smtClean="0">
              <a:latin typeface="Times New Roman" charset="0"/>
              <a:ea typeface="ＭＳ Ｐゴシック" pitchFamily="-65" charset="-128"/>
            </a:endParaRPr>
          </a:p>
          <a:p>
            <a:pPr eaLnBrk="1" hangingPunct="1"/>
            <a:r>
              <a:rPr lang="en-US" sz="1000" smtClean="0">
                <a:latin typeface="Times New Roman" charset="0"/>
                <a:ea typeface="ＭＳ Ｐゴシック" pitchFamily="-65" charset="-128"/>
              </a:rPr>
              <a:t>From Far Side (Gary Larson).  Arthur Frank – </a:t>
            </a:r>
            <a:r>
              <a:rPr lang="en-US" sz="1000" u="sng" smtClean="0">
                <a:latin typeface="Times New Roman" charset="0"/>
                <a:ea typeface="ＭＳ Ｐゴシック" pitchFamily="-65" charset="-128"/>
              </a:rPr>
              <a:t>At the Will of the Body</a:t>
            </a:r>
            <a:endParaRPr lang="en-US" sz="1000" smtClean="0">
              <a:latin typeface="Times New Roman" charset="0"/>
              <a:ea typeface="ＭＳ Ｐゴシック" pitchFamily="-65" charset="-128"/>
            </a:endParaRPr>
          </a:p>
          <a:p>
            <a:pPr eaLnBrk="1" hangingPunct="1"/>
            <a:r>
              <a:rPr lang="en-US" sz="1000" smtClean="0">
                <a:latin typeface="Times New Roman" charset="0"/>
                <a:ea typeface="ＭＳ Ｐゴシック" pitchFamily="-65" charset="-128"/>
              </a:rPr>
              <a:t>“A bearded man stands at the front door, dripping wet, in rags.  The</a:t>
            </a:r>
          </a:p>
          <a:p>
            <a:pPr eaLnBrk="1" hangingPunct="1"/>
            <a:r>
              <a:rPr lang="en-US" sz="1000" smtClean="0">
                <a:latin typeface="Times New Roman" charset="0"/>
                <a:ea typeface="ＭＳ Ｐゴシック" pitchFamily="-65" charset="-128"/>
              </a:rPr>
              <a:t>woman opening the door says, ‘For crying out loud, Jonah!  Three</a:t>
            </a:r>
          </a:p>
          <a:p>
            <a:pPr eaLnBrk="1" hangingPunct="1"/>
            <a:r>
              <a:rPr lang="en-US" sz="1000" smtClean="0">
                <a:latin typeface="Times New Roman" charset="0"/>
                <a:ea typeface="ＭＳ Ｐゴシック" pitchFamily="-65" charset="-128"/>
              </a:rPr>
              <a:t>days late, covered with slime, amd smelling like a fish! … And what</a:t>
            </a:r>
          </a:p>
          <a:p>
            <a:pPr eaLnBrk="1" hangingPunct="1"/>
            <a:r>
              <a:rPr lang="en-US" sz="1000" smtClean="0">
                <a:latin typeface="Times New Roman" charset="0"/>
                <a:ea typeface="ＭＳ Ｐゴシック" pitchFamily="-65" charset="-128"/>
              </a:rPr>
              <a:t>story have I got to swallow this time?’”</a:t>
            </a:r>
          </a:p>
          <a:p>
            <a:pPr eaLnBrk="1" hangingPunct="1"/>
            <a:r>
              <a:rPr lang="en-US" sz="1000" smtClean="0">
                <a:latin typeface="Times New Roman" charset="0"/>
                <a:ea typeface="ＭＳ Ｐゴシック" pitchFamily="-65" charset="-128"/>
              </a:rPr>
              <a:t>“Like Jonah, I have been spit back into life by the great fish of illness.</a:t>
            </a:r>
          </a:p>
          <a:p>
            <a:pPr eaLnBrk="1" hangingPunct="1"/>
            <a:r>
              <a:rPr lang="en-US" sz="1000" smtClean="0">
                <a:latin typeface="Times New Roman" charset="0"/>
                <a:ea typeface="ＭＳ Ｐゴシック" pitchFamily="-65" charset="-128"/>
              </a:rPr>
              <a:t>…..  How strange and wonderful the world must have looked to</a:t>
            </a:r>
          </a:p>
          <a:p>
            <a:pPr eaLnBrk="1" hangingPunct="1"/>
            <a:r>
              <a:rPr lang="en-US" sz="1000" smtClean="0">
                <a:latin typeface="Times New Roman" charset="0"/>
                <a:ea typeface="ＭＳ Ｐゴシック" pitchFamily="-65" charset="-128"/>
              </a:rPr>
              <a:t>Jonah, come out of the belly of that great fish.  Could he preserve</a:t>
            </a:r>
          </a:p>
          <a:p>
            <a:pPr eaLnBrk="1" hangingPunct="1"/>
            <a:r>
              <a:rPr lang="en-US" sz="1000" smtClean="0">
                <a:latin typeface="Times New Roman" charset="0"/>
                <a:ea typeface="ＭＳ Ｐゴシック" pitchFamily="-65" charset="-128"/>
              </a:rPr>
              <a:t>the poignancy of that first moment, after three days in the slime and</a:t>
            </a:r>
          </a:p>
          <a:p>
            <a:pPr eaLnBrk="1" hangingPunct="1"/>
            <a:r>
              <a:rPr lang="en-US" sz="1000" smtClean="0">
                <a:latin typeface="Times New Roman" charset="0"/>
                <a:ea typeface="ＭＳ Ｐゴシック" pitchFamily="-65" charset="-128"/>
              </a:rPr>
              <a:t>the stink, when he saw the light and land and water, and knew the</a:t>
            </a:r>
          </a:p>
          <a:p>
            <a:pPr eaLnBrk="1" hangingPunct="1"/>
            <a:r>
              <a:rPr lang="en-US" sz="1000" smtClean="0">
                <a:latin typeface="Times New Roman" charset="0"/>
                <a:ea typeface="ＭＳ Ｐゴシック" pitchFamily="-65" charset="-128"/>
              </a:rPr>
              <a:t>face of God?”</a:t>
            </a:r>
          </a:p>
          <a:p>
            <a:pPr eaLnBrk="1" hangingPunct="1"/>
            <a:endParaRPr lang="en-US" sz="1000" smtClean="0">
              <a:latin typeface="Times New Roman" charset="0"/>
              <a:ea typeface="ＭＳ Ｐゴシック" pitchFamily="-65" charset="-128"/>
            </a:endParaRPr>
          </a:p>
          <a:p>
            <a:pPr eaLnBrk="1" hangingPunct="1"/>
            <a:r>
              <a:rPr lang="en-US" sz="1000" smtClean="0">
                <a:latin typeface="Times New Roman" charset="0"/>
                <a:ea typeface="ＭＳ Ｐゴシック" pitchFamily="-65" charset="-128"/>
              </a:rPr>
              <a:t>Narrative Ethics – esp since early 1980s</a:t>
            </a:r>
          </a:p>
          <a:p>
            <a:pPr eaLnBrk="1" hangingPunct="1"/>
            <a:r>
              <a:rPr lang="en-US" sz="1000" smtClean="0">
                <a:latin typeface="Times New Roman" charset="0"/>
                <a:ea typeface="ＭＳ Ｐゴシック" pitchFamily="-65" charset="-128"/>
              </a:rPr>
              <a:t>We are all like Jonah – we are washed over board – have story to tell</a:t>
            </a:r>
          </a:p>
          <a:p>
            <a:pPr eaLnBrk="1" hangingPunct="1"/>
            <a:r>
              <a:rPr lang="en-US" sz="1000" smtClean="0">
                <a:latin typeface="Times New Roman" charset="0"/>
                <a:ea typeface="ＭＳ Ｐゴシック" pitchFamily="-65" charset="-128"/>
              </a:rPr>
              <a:t>Meaning / place in world - via story.</a:t>
            </a:r>
          </a:p>
          <a:p>
            <a:pPr eaLnBrk="1" hangingPunct="1"/>
            <a:r>
              <a:rPr lang="en-US" sz="1000" smtClean="0">
                <a:latin typeface="Times New Roman" charset="0"/>
                <a:ea typeface="ＭＳ Ｐゴシック" pitchFamily="-65" charset="-128"/>
              </a:rPr>
              <a:t>Narrative – med ethics / social-political (Bellah/Reich) /</a:t>
            </a:r>
          </a:p>
          <a:p>
            <a:pPr eaLnBrk="1" hangingPunct="1"/>
            <a:r>
              <a:rPr lang="en-US" sz="1000" smtClean="0">
                <a:latin typeface="Times New Roman" charset="0"/>
                <a:ea typeface="ＭＳ Ｐゴシック" pitchFamily="-65" charset="-128"/>
              </a:rPr>
              <a:t>     cognitive psychology / literature / business ethx</a:t>
            </a:r>
          </a:p>
          <a:p>
            <a:pPr eaLnBrk="1" hangingPunct="1"/>
            <a:r>
              <a:rPr lang="en-US" sz="1000" smtClean="0">
                <a:latin typeface="Times New Roman" charset="0"/>
                <a:ea typeface="ＭＳ Ｐゴシック" pitchFamily="-65" charset="-128"/>
              </a:rPr>
              <a:t>Ethics – task is to understand the patient’s good</a:t>
            </a:r>
          </a:p>
          <a:p>
            <a:pPr eaLnBrk="1" hangingPunct="1"/>
            <a:r>
              <a:rPr lang="en-US" sz="1000" smtClean="0">
                <a:latin typeface="Times New Roman" charset="0"/>
                <a:ea typeface="ＭＳ Ｐゴシック" pitchFamily="-65" charset="-128"/>
              </a:rPr>
              <a:t>	- in narrative form</a:t>
            </a:r>
          </a:p>
          <a:p>
            <a:pPr eaLnBrk="1" hangingPunct="1"/>
            <a:r>
              <a:rPr lang="en-US" sz="1000" smtClean="0">
                <a:latin typeface="Times New Roman" charset="0"/>
                <a:ea typeface="ＭＳ Ｐゴシック" pitchFamily="-65" charset="-128"/>
              </a:rPr>
              <a:t>	- write next/last chapter</a:t>
            </a:r>
          </a:p>
          <a:p>
            <a:pPr eaLnBrk="1" hangingPunct="1"/>
            <a:r>
              <a:rPr lang="en-US" sz="1000" smtClean="0">
                <a:latin typeface="Times New Roman" charset="0"/>
                <a:ea typeface="ＭＳ Ｐゴシック" pitchFamily="-65" charset="-128"/>
              </a:rPr>
              <a:t>e.g.  W/W discussion – begin with listening to story</a:t>
            </a:r>
          </a:p>
          <a:p>
            <a:pPr eaLnBrk="1" hangingPunct="1"/>
            <a:r>
              <a:rPr lang="en-US" sz="1000" smtClean="0">
                <a:latin typeface="Times New Roman" charset="0"/>
                <a:ea typeface="ＭＳ Ｐゴシック" pitchFamily="-65" charset="-128"/>
              </a:rPr>
              <a:t>	- understand / trust / therapy</a:t>
            </a:r>
          </a:p>
          <a:p>
            <a:pPr eaLnBrk="1" hangingPunct="1"/>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“Empathy” = “in suffering” = ID with, understanding, and vicar exper other’s suffering.</a:t>
            </a:r>
          </a:p>
          <a:p>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Reminds – flowing in of the patient.</a:t>
            </a:r>
          </a:p>
          <a:p>
            <a:r>
              <a:rPr lang="en-US" sz="1000" smtClean="0">
                <a:latin typeface="Times New Roman" charset="0"/>
                <a:ea typeface="ＭＳ Ｐゴシック" pitchFamily="-65" charset="-128"/>
              </a:rPr>
              <a:t>Narrative ethics – most vibrant and exciting.</a:t>
            </a:r>
          </a:p>
          <a:p>
            <a:r>
              <a:rPr lang="en-US" sz="1000" smtClean="0">
                <a:latin typeface="Times New Roman" charset="0"/>
                <a:ea typeface="ＭＳ Ｐゴシック" pitchFamily="-65" charset="-128"/>
              </a:rPr>
              <a:t>     Humans as meaning-makers – through story.</a:t>
            </a:r>
          </a:p>
          <a:p>
            <a:r>
              <a:rPr lang="en-US" sz="1000" smtClean="0">
                <a:latin typeface="Times New Roman" charset="0"/>
                <a:ea typeface="ＭＳ Ｐゴシック" pitchFamily="-65" charset="-128"/>
              </a:rPr>
              <a:t>Jonah – Larson’s Farside cartoon</a:t>
            </a:r>
          </a:p>
          <a:p>
            <a:r>
              <a:rPr lang="en-US" sz="1000" smtClean="0">
                <a:latin typeface="Times New Roman" charset="0"/>
                <a:ea typeface="ＭＳ Ｐゴシック" pitchFamily="-65" charset="-128"/>
              </a:rPr>
              <a:t>We are like Jonah – overboard in storm; swallowed by great fish; spit onto shore; story to tell.</a:t>
            </a:r>
          </a:p>
          <a:p>
            <a:r>
              <a:rPr lang="en-US" sz="1000" smtClean="0">
                <a:latin typeface="Times New Roman" charset="0"/>
                <a:ea typeface="ＭＳ Ｐゴシック" pitchFamily="-65" charset="-128"/>
              </a:rPr>
              <a:t>Not only critical to listen so as to understand,</a:t>
            </a:r>
          </a:p>
          <a:p>
            <a:r>
              <a:rPr lang="en-US" sz="1000" smtClean="0">
                <a:latin typeface="Times New Roman" charset="0"/>
                <a:ea typeface="ＭＳ Ｐゴシック" pitchFamily="-65" charset="-128"/>
              </a:rPr>
              <a:t>Also, part of healing to tell the story.</a:t>
            </a:r>
          </a:p>
          <a:p>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When values involved – across differences – narrative needed.</a:t>
            </a:r>
          </a:p>
          <a:p>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Case:  withdr/withhold – start with “tell me about your father …”</a:t>
            </a:r>
          </a:p>
          <a:p>
            <a:r>
              <a:rPr lang="en-US" sz="1000" smtClean="0">
                <a:latin typeface="Times New Roman" charset="0"/>
                <a:ea typeface="ＭＳ Ｐゴシック" pitchFamily="-65" charset="-128"/>
              </a:rPr>
              <a:t>     Does hearing the story (Tuskegee; father – nothing more we can do) change ethics.</a:t>
            </a:r>
          </a:p>
          <a:p>
            <a:r>
              <a:rPr lang="en-US" sz="1000" smtClean="0">
                <a:latin typeface="Times New Roman" charset="0"/>
                <a:ea typeface="ＭＳ Ｐゴシック" pitchFamily="-65" charset="-128"/>
              </a:rPr>
              <a:t>     Orients all to the patient’s good.</a:t>
            </a:r>
          </a:p>
          <a:p>
            <a:r>
              <a:rPr lang="en-US" sz="1000" smtClean="0">
                <a:latin typeface="Times New Roman" charset="0"/>
                <a:ea typeface="ＭＳ Ｐゴシック" pitchFamily="-65" charset="-128"/>
              </a:rPr>
              <a:t>     Therapeutic for all – eases differences – common ground.</a:t>
            </a:r>
          </a:p>
          <a:p>
            <a:pPr eaLnBrk="1" hangingPunct="1"/>
            <a:endParaRPr lang="en-US" sz="1000" smtClean="0">
              <a:latin typeface="Times New Roman" charset="0"/>
              <a:ea typeface="ＭＳ Ｐゴシック" pitchFamily="-65"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AB8BC5BE-8DDE-4641-9617-B4673DDBDCF2}" type="slidenum">
              <a:rPr lang="en-US"/>
              <a:pPr/>
              <a:t>6</a:t>
            </a:fld>
            <a:endParaRPr lang="en-US"/>
          </a:p>
        </p:txBody>
      </p:sp>
      <p:sp>
        <p:nvSpPr>
          <p:cNvPr id="29699" name="Rectangle 2"/>
          <p:cNvSpPr>
            <a:spLocks noGrp="1" noRot="1" noChangeAspect="1" noChangeArrowheads="1" noTextEdit="1"/>
          </p:cNvSpPr>
          <p:nvPr>
            <p:ph type="sldImg"/>
          </p:nvPr>
        </p:nvSpPr>
        <p:spPr>
          <a:solidFill>
            <a:srgbClr val="FFFFFF"/>
          </a:solidFill>
          <a:ln/>
        </p:spPr>
      </p:sp>
      <p:sp>
        <p:nvSpPr>
          <p:cNvPr id="2970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latin typeface="Times New Roman" charset="0"/>
                <a:ea typeface="ＭＳ Ｐゴシック" pitchFamily="-65" charset="-128"/>
              </a:rPr>
              <a:t>“Suffering is not a problem to be solved, but a human reality to be shared.” (David Smith)</a:t>
            </a:r>
          </a:p>
          <a:p>
            <a:pPr eaLnBrk="1" hangingPunct="1"/>
            <a:endParaRPr lang="en-US" smtClean="0">
              <a:latin typeface="Times New Roman" charset="0"/>
              <a:ea typeface="ＭＳ Ｐゴシック" pitchFamily="-65" charset="-128"/>
            </a:endParaRPr>
          </a:p>
          <a:p>
            <a:pPr eaLnBrk="1" hangingPunct="1"/>
            <a:r>
              <a:rPr lang="en-US" smtClean="0">
                <a:latin typeface="Times New Roman" charset="0"/>
                <a:ea typeface="ＭＳ Ｐゴシック" pitchFamily="-65" charset="-128"/>
              </a:rPr>
              <a:t>“Com” + “passion”</a:t>
            </a:r>
          </a:p>
          <a:p>
            <a:pPr eaLnBrk="1" hangingPunct="1"/>
            <a:endParaRPr lang="en-US" smtClean="0">
              <a:latin typeface="Times New Roman" charset="0"/>
              <a:ea typeface="ＭＳ Ｐゴシック" pitchFamily="-65" charset="-128"/>
            </a:endParaRPr>
          </a:p>
          <a:p>
            <a:pPr eaLnBrk="1" hangingPunct="1"/>
            <a:r>
              <a:rPr lang="en-US" smtClean="0">
                <a:latin typeface="Times New Roman" charset="0"/>
                <a:ea typeface="ＭＳ Ｐゴシック" pitchFamily="-65" charset="-128"/>
              </a:rPr>
              <a:t>Story – child’s lost dog.</a:t>
            </a:r>
          </a:p>
          <a:p>
            <a:pPr eaLnBrk="1" hangingPunct="1"/>
            <a:endParaRPr lang="en-US" smtClean="0">
              <a:latin typeface="Times New Roman" charset="0"/>
              <a:ea typeface="ＭＳ Ｐゴシック" pitchFamily="-65" charset="-128"/>
            </a:endParaRPr>
          </a:p>
          <a:p>
            <a:r>
              <a:rPr lang="en-US" smtClean="0">
                <a:latin typeface="Times New Roman" charset="0"/>
                <a:ea typeface="ＭＳ Ｐゴシック" pitchFamily="-65" charset="-128"/>
              </a:rPr>
              <a:t>Ethics of Compassion – spend more time here</a:t>
            </a:r>
          </a:p>
          <a:p>
            <a:r>
              <a:rPr lang="en-US" smtClean="0">
                <a:latin typeface="Times New Roman" charset="0"/>
                <a:ea typeface="ＭＳ Ｐゴシック" pitchFamily="-65" charset="-128"/>
              </a:rPr>
              <a:t>***********</a:t>
            </a:r>
          </a:p>
          <a:p>
            <a:r>
              <a:rPr lang="en-US" smtClean="0">
                <a:latin typeface="Times New Roman" charset="0"/>
                <a:ea typeface="ＭＳ Ｐゴシック" pitchFamily="-65" charset="-128"/>
              </a:rPr>
              <a:t>Kathe Kollwitz – Woman with Dead Child</a:t>
            </a:r>
          </a:p>
          <a:p>
            <a:r>
              <a:rPr lang="en-US" smtClean="0">
                <a:latin typeface="Times New Roman" charset="0"/>
                <a:ea typeface="ＭＳ Ｐゴシック" pitchFamily="-65" charset="-128"/>
              </a:rPr>
              <a:t>1867 – 1945 German </a:t>
            </a:r>
          </a:p>
          <a:p>
            <a:r>
              <a:rPr lang="en-US" smtClean="0">
                <a:latin typeface="Times New Roman" charset="0"/>
                <a:ea typeface="ＭＳ Ｐゴシック" pitchFamily="-65" charset="-128"/>
              </a:rPr>
              <a:t>Married to MD who cared for poor.</a:t>
            </a:r>
          </a:p>
          <a:p>
            <a:r>
              <a:rPr lang="en-US" smtClean="0">
                <a:latin typeface="Times New Roman" charset="0"/>
                <a:ea typeface="ＭＳ Ｐゴシック" pitchFamily="-65" charset="-128"/>
              </a:rPr>
              <a:t>Believed art should reflect social conditions of time – war, poverty, …</a:t>
            </a:r>
          </a:p>
          <a:p>
            <a:r>
              <a:rPr lang="en-US" smtClean="0">
                <a:latin typeface="Times New Roman" charset="0"/>
                <a:ea typeface="ＭＳ Ｐゴシック" pitchFamily="-65" charset="-128"/>
              </a:rPr>
              <a:t>Son, Peter, (inspiration for much of her work) – died age 18 in 1914 WWI</a:t>
            </a:r>
          </a:p>
          <a:p>
            <a:r>
              <a:rPr lang="en-US" smtClean="0">
                <a:latin typeface="Times New Roman" charset="0"/>
                <a:ea typeface="ＭＳ Ｐゴシック" pitchFamily="-65" charset="-128"/>
              </a:rPr>
              <a:t>***********</a:t>
            </a:r>
          </a:p>
          <a:p>
            <a:r>
              <a:rPr lang="en-US" smtClean="0">
                <a:latin typeface="Times New Roman" charset="0"/>
                <a:ea typeface="ＭＳ Ｐゴシック" pitchFamily="-65" charset="-128"/>
              </a:rPr>
              <a:t>Earliest W medicine – before RX – healing through the relationship</a:t>
            </a:r>
          </a:p>
          <a:p>
            <a:r>
              <a:rPr lang="en-US" smtClean="0">
                <a:latin typeface="Times New Roman" charset="0"/>
                <a:ea typeface="ＭＳ Ｐゴシック" pitchFamily="-65" charset="-128"/>
              </a:rPr>
              <a:t>     - virtues of the healer</a:t>
            </a:r>
          </a:p>
          <a:p>
            <a:r>
              <a:rPr lang="en-US" smtClean="0">
                <a:latin typeface="Times New Roman" charset="0"/>
                <a:ea typeface="ＭＳ Ｐゴシック" pitchFamily="-65" charset="-128"/>
              </a:rPr>
              <a:t>     - still important – esp chronic dis / extremes of life – difficult ethx</a:t>
            </a:r>
          </a:p>
          <a:p>
            <a:r>
              <a:rPr lang="en-US" smtClean="0">
                <a:latin typeface="Times New Roman" charset="0"/>
                <a:ea typeface="ＭＳ Ｐゴシック" pitchFamily="-65" charset="-128"/>
              </a:rPr>
              <a:t>     - but undervalued – much needed and wanted</a:t>
            </a:r>
          </a:p>
          <a:p>
            <a:r>
              <a:rPr lang="en-US" smtClean="0">
                <a:latin typeface="Times New Roman" charset="0"/>
                <a:ea typeface="ＭＳ Ｐゴシック" pitchFamily="-65" charset="-128"/>
              </a:rPr>
              <a:t>     - “com – passion” – to be with suffering</a:t>
            </a:r>
          </a:p>
          <a:p>
            <a:pPr eaLnBrk="1" hangingPunct="1"/>
            <a:endParaRPr lang="en-US" smtClean="0">
              <a:latin typeface="Times New Roman" charset="0"/>
              <a:ea typeface="ＭＳ Ｐゴシック" pitchFamily="-65" charset="-128"/>
            </a:endParaRPr>
          </a:p>
          <a:p>
            <a:r>
              <a:rPr lang="en-US" smtClean="0">
                <a:latin typeface="Times New Roman" charset="0"/>
                <a:ea typeface="ＭＳ Ｐゴシック" pitchFamily="-65" charset="-128"/>
              </a:rPr>
              <a:t>Compassion always cited, but too rarely taken seriously.</a:t>
            </a:r>
          </a:p>
          <a:p>
            <a:r>
              <a:rPr lang="en-US" smtClean="0">
                <a:latin typeface="Times New Roman" charset="0"/>
                <a:ea typeface="ＭＳ Ｐゴシック" pitchFamily="-65" charset="-128"/>
              </a:rPr>
              <a:t>Not bad people – systems/epistemology issue.</a:t>
            </a:r>
          </a:p>
          <a:p>
            <a:r>
              <a:rPr lang="en-US" smtClean="0">
                <a:latin typeface="Times New Roman" charset="0"/>
                <a:ea typeface="ＭＳ Ｐゴシック" pitchFamily="-65" charset="-128"/>
              </a:rPr>
              <a:t>“Healing” – to make whole again.</a:t>
            </a:r>
          </a:p>
          <a:p>
            <a:r>
              <a:rPr lang="en-US" smtClean="0">
                <a:latin typeface="Times New Roman" charset="0"/>
                <a:ea typeface="ＭＳ Ｐゴシック" pitchFamily="-65" charset="-128"/>
              </a:rPr>
              <a:t>Science/disease/cure model:  universal human/objective/cross-sxn</a:t>
            </a:r>
          </a:p>
          <a:p>
            <a:r>
              <a:rPr lang="en-US" smtClean="0">
                <a:latin typeface="Times New Roman" charset="0"/>
                <a:ea typeface="ＭＳ Ｐゴシック" pitchFamily="-65" charset="-128"/>
              </a:rPr>
              <a:t>Suffering/illness/care model:  particular person/subjective/context</a:t>
            </a:r>
          </a:p>
          <a:p>
            <a:r>
              <a:rPr lang="en-US" smtClean="0">
                <a:latin typeface="Times New Roman" charset="0"/>
                <a:ea typeface="ＭＳ Ｐゴシック" pitchFamily="-65" charset="-128"/>
              </a:rPr>
              <a:t>Belenky et al “Womens’ Ways of Knowing” – separate vs connected knowing</a:t>
            </a:r>
          </a:p>
          <a:p>
            <a:r>
              <a:rPr lang="en-US" smtClean="0">
                <a:latin typeface="Times New Roman" charset="0"/>
                <a:ea typeface="ＭＳ Ｐゴシック" pitchFamily="-65" charset="-128"/>
              </a:rPr>
              <a:t>Esp for those for whom social factors (oppression, stigma, shame, …) add to suffering.</a:t>
            </a:r>
          </a:p>
          <a:p>
            <a:r>
              <a:rPr lang="en-US" smtClean="0">
                <a:latin typeface="Times New Roman" charset="0"/>
                <a:ea typeface="ＭＳ Ｐゴシック" pitchFamily="-65" charset="-128"/>
              </a:rPr>
              <a:t>Case:  young AA man in ED</a:t>
            </a:r>
          </a:p>
          <a:p>
            <a:r>
              <a:rPr lang="en-US" smtClean="0">
                <a:latin typeface="Times New Roman" charset="0"/>
                <a:ea typeface="ＭＳ Ｐゴシック" pitchFamily="-65" charset="-128"/>
              </a:rPr>
              <a:t>Beyond sentimentalism: </a:t>
            </a:r>
          </a:p>
          <a:p>
            <a:r>
              <a:rPr lang="en-US" smtClean="0">
                <a:latin typeface="Times New Roman" charset="0"/>
                <a:ea typeface="ＭＳ Ｐゴシック" pitchFamily="-65" charset="-128"/>
              </a:rPr>
              <a:t>     There is stuff to know about suffering:  phenomenology; theories; interventions.</a:t>
            </a:r>
          </a:p>
          <a:p>
            <a:r>
              <a:rPr lang="en-US" smtClean="0">
                <a:latin typeface="Times New Roman" charset="0"/>
                <a:ea typeface="ＭＳ Ｐゴシック" pitchFamily="-65" charset="-128"/>
              </a:rPr>
              <a:t>Beyond procedural/bureaucratic solutions:</a:t>
            </a:r>
          </a:p>
          <a:p>
            <a:r>
              <a:rPr lang="en-US" smtClean="0">
                <a:latin typeface="Times New Roman" charset="0"/>
                <a:ea typeface="ＭＳ Ｐゴシック" pitchFamily="-65" charset="-128"/>
              </a:rPr>
              <a:t>     Pain scale – “bureaucratic tenesmus”.</a:t>
            </a:r>
          </a:p>
          <a:p>
            <a:r>
              <a:rPr lang="en-US" smtClean="0">
                <a:latin typeface="Times New Roman" charset="0"/>
                <a:ea typeface="ＭＳ Ｐゴシック" pitchFamily="-65" charset="-128"/>
              </a:rPr>
              <a:t>Child + dog story.</a:t>
            </a:r>
          </a:p>
          <a:p>
            <a:r>
              <a:rPr lang="en-US" smtClean="0">
                <a:latin typeface="Times New Roman" charset="0"/>
                <a:ea typeface="ＭＳ Ｐゴシック" pitchFamily="-65" charset="-128"/>
              </a:rPr>
              <a:t>Virtue of compassion = “with suffering” &gt; we have more to offer.</a:t>
            </a:r>
          </a:p>
          <a:p>
            <a:endParaRPr lang="en-US" smtClean="0">
              <a:latin typeface="Times New Roman" charset="0"/>
              <a:ea typeface="ＭＳ Ｐゴシック" pitchFamily="-65" charset="-128"/>
            </a:endParaRPr>
          </a:p>
          <a:p>
            <a:r>
              <a:rPr lang="en-US" smtClean="0">
                <a:latin typeface="Times New Roman" charset="0"/>
                <a:ea typeface="ＭＳ Ｐゴシック" pitchFamily="-65" charset="-128"/>
              </a:rPr>
              <a:t>Oppression – marginalization; isolation – give voice.</a:t>
            </a:r>
          </a:p>
          <a:p>
            <a:endParaRPr lang="en-US" smtClean="0">
              <a:latin typeface="Times New Roman" charset="0"/>
              <a:ea typeface="ＭＳ Ｐゴシック" pitchFamily="-65" charset="-128"/>
            </a:endParaRPr>
          </a:p>
          <a:p>
            <a:pPr eaLnBrk="1" hangingPunct="1"/>
            <a:endParaRPr lang="en-US" smtClean="0">
              <a:latin typeface="Times New Roman" charset="0"/>
              <a:ea typeface="ＭＳ Ｐゴシック" pitchFamily="-65"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F2C7956-900C-45E9-A587-0CD2ACD77083}" type="slidenum">
              <a:rPr lang="en-US"/>
              <a:pPr/>
              <a:t>7</a:t>
            </a:fld>
            <a:endParaRPr lang="en-US"/>
          </a:p>
        </p:txBody>
      </p:sp>
      <p:sp>
        <p:nvSpPr>
          <p:cNvPr id="31747" name="Rectangle 2"/>
          <p:cNvSpPr>
            <a:spLocks noGrp="1" noRot="1" noChangeAspect="1" noChangeArrowheads="1" noTextEdit="1"/>
          </p:cNvSpPr>
          <p:nvPr>
            <p:ph type="sldImg"/>
          </p:nvPr>
        </p:nvSpPr>
        <p:spPr>
          <a:xfrm>
            <a:off x="1182688" y="698500"/>
            <a:ext cx="4646612" cy="3484563"/>
          </a:xfrm>
          <a:solidFill>
            <a:srgbClr val="FFFFFF"/>
          </a:solidFill>
          <a:ln/>
        </p:spPr>
      </p:sp>
      <p:sp>
        <p:nvSpPr>
          <p:cNvPr id="31748" name="Rectangle 3"/>
          <p:cNvSpPr>
            <a:spLocks noGrp="1" noChangeArrowheads="1"/>
          </p:cNvSpPr>
          <p:nvPr>
            <p:ph type="body" idx="1"/>
          </p:nvPr>
        </p:nvSpPr>
        <p:spPr>
          <a:xfrm>
            <a:off x="935038" y="4414838"/>
            <a:ext cx="5140325" cy="4183062"/>
          </a:xfrm>
          <a:solidFill>
            <a:srgbClr val="FFFFFF"/>
          </a:solidFill>
          <a:ln>
            <a:solidFill>
              <a:srgbClr val="000000"/>
            </a:solidFill>
          </a:ln>
        </p:spPr>
        <p:txBody>
          <a:bodyPr lIns="92297" tIns="46148" rIns="92297" bIns="46148"/>
          <a:lstStyle/>
          <a:p>
            <a:pPr eaLnBrk="1" hangingPunct="1"/>
            <a:r>
              <a:rPr lang="en-US" sz="1000" smtClean="0">
                <a:latin typeface="Times New Roman" charset="0"/>
                <a:ea typeface="ＭＳ Ｐゴシック" pitchFamily="-65" charset="-128"/>
              </a:rPr>
              <a:t>Socio-polit narrative of a nation/culture – Bellah/Reich</a:t>
            </a:r>
          </a:p>
          <a:p>
            <a:pPr eaLnBrk="1" hangingPunct="1"/>
            <a:r>
              <a:rPr lang="en-US" sz="1000" smtClean="0">
                <a:latin typeface="Times New Roman" charset="0"/>
                <a:ea typeface="ＭＳ Ｐゴシック" pitchFamily="-65" charset="-128"/>
              </a:rPr>
              <a:t>“Ragged Dick”  -  Horatio Alger</a:t>
            </a:r>
          </a:p>
          <a:p>
            <a:pPr eaLnBrk="1" hangingPunct="1"/>
            <a:r>
              <a:rPr lang="en-US" sz="1000" smtClean="0">
                <a:latin typeface="Times New Roman" charset="0"/>
                <a:ea typeface="ＭＳ Ｐゴシック" pitchFamily="-65" charset="-128"/>
              </a:rPr>
              <a:t>No justice in medicine</a:t>
            </a:r>
          </a:p>
          <a:p>
            <a:pPr eaLnBrk="1" hangingPunct="1"/>
            <a:r>
              <a:rPr lang="en-US" sz="1000" smtClean="0">
                <a:latin typeface="Times New Roman" charset="0"/>
                <a:ea typeface="ＭＳ Ｐゴシック" pitchFamily="-65" charset="-128"/>
              </a:rPr>
              <a:t>1960 Scribner  </a:t>
            </a:r>
            <a:r>
              <a:rPr lang="en-US" sz="1000" smtClean="0">
                <a:latin typeface="Times New Roman" charset="0"/>
                <a:ea typeface="ＭＳ Ｐゴシック" pitchFamily="-65" charset="-128"/>
                <a:sym typeface="Symbol" pitchFamily="18" charset="2"/>
              </a:rPr>
              <a:t>  </a:t>
            </a:r>
            <a:r>
              <a:rPr lang="en-US" sz="1000" smtClean="0">
                <a:latin typeface="Times New Roman" charset="0"/>
                <a:ea typeface="ＭＳ Ｐゴシック" pitchFamily="-65" charset="-128"/>
              </a:rPr>
              <a:t>Justice enters medicine as “lifeboat ethics”.</a:t>
            </a:r>
          </a:p>
          <a:p>
            <a:pPr eaLnBrk="1" hangingPunct="1"/>
            <a:r>
              <a:rPr lang="en-US" sz="1000" smtClean="0">
                <a:latin typeface="Times New Roman" charset="0"/>
                <a:ea typeface="ＭＳ Ｐゴシック" pitchFamily="-65" charset="-128"/>
              </a:rPr>
              <a:t>Lifeboat ethics @ bedside – we can’t afford  </a:t>
            </a:r>
            <a:r>
              <a:rPr lang="en-US" sz="1000" smtClean="0">
                <a:latin typeface="Times New Roman" charset="0"/>
                <a:ea typeface="ＭＳ Ｐゴシック" pitchFamily="-65" charset="-128"/>
                <a:sym typeface="Symbol" pitchFamily="18" charset="2"/>
              </a:rPr>
              <a:t>  </a:t>
            </a:r>
            <a:r>
              <a:rPr lang="en-US" sz="1000" smtClean="0">
                <a:latin typeface="Times New Roman" charset="0"/>
                <a:ea typeface="ＭＳ Ｐゴシック" pitchFamily="-65" charset="-128"/>
              </a:rPr>
              <a:t>difficult choices.</a:t>
            </a:r>
          </a:p>
          <a:p>
            <a:pPr eaLnBrk="1" hangingPunct="1"/>
            <a:r>
              <a:rPr lang="en-US" sz="1000" smtClean="0">
                <a:latin typeface="Times New Roman" charset="0"/>
                <a:ea typeface="ＭＳ Ｐゴシック" pitchFamily="-65" charset="-128"/>
              </a:rPr>
              <a:t>      </a:t>
            </a:r>
            <a:r>
              <a:rPr lang="en-US" sz="1000" smtClean="0">
                <a:latin typeface="Times New Roman" charset="0"/>
                <a:ea typeface="ＭＳ Ｐゴシック" pitchFamily="-65" charset="-128"/>
                <a:sym typeface="Symbol" pitchFamily="18" charset="2"/>
              </a:rPr>
              <a:t>     1)  MD as “gatekeeper”</a:t>
            </a:r>
          </a:p>
          <a:p>
            <a:pPr eaLnBrk="1" hangingPunct="1"/>
            <a:r>
              <a:rPr lang="en-US" sz="1000" smtClean="0">
                <a:latin typeface="Times New Roman" charset="0"/>
                <a:ea typeface="ＭＳ Ｐゴシック" pitchFamily="-65" charset="-128"/>
                <a:sym typeface="Symbol" pitchFamily="18" charset="2"/>
              </a:rPr>
              <a:t>              2)  free market</a:t>
            </a:r>
          </a:p>
          <a:p>
            <a:pPr eaLnBrk="1" hangingPunct="1"/>
            <a:r>
              <a:rPr lang="en-US" sz="1000" smtClean="0">
                <a:latin typeface="Times New Roman" charset="0"/>
                <a:ea typeface="ＭＳ Ｐゴシック" pitchFamily="-65" charset="-128"/>
                <a:sym typeface="Symbol" pitchFamily="18" charset="2"/>
              </a:rPr>
              <a:t>Gatekeeper </a:t>
            </a:r>
            <a:r>
              <a:rPr lang="en-US" sz="1000" smtClean="0">
                <a:latin typeface="Times New Roman" charset="0"/>
                <a:ea typeface="ＭＳ Ｐゴシック" pitchFamily="-65" charset="-128"/>
              </a:rPr>
              <a:t> </a:t>
            </a:r>
            <a:r>
              <a:rPr lang="en-US" sz="1000" smtClean="0">
                <a:latin typeface="Times New Roman" charset="0"/>
                <a:ea typeface="ＭＳ Ｐゴシック" pitchFamily="-65" charset="-128"/>
                <a:sym typeface="Symbol" pitchFamily="18" charset="2"/>
              </a:rPr>
              <a:t>  anti-“telos” ;  unfair application ( trust)</a:t>
            </a:r>
          </a:p>
          <a:p>
            <a:pPr eaLnBrk="1" hangingPunct="1"/>
            <a:r>
              <a:rPr lang="en-US" sz="1000" smtClean="0">
                <a:latin typeface="Times New Roman" charset="0"/>
                <a:ea typeface="ＭＳ Ｐゴシック" pitchFamily="-65" charset="-128"/>
                <a:sym typeface="Symbol" pitchFamily="18" charset="2"/>
              </a:rPr>
              <a:t>Free market  </a:t>
            </a:r>
            <a:r>
              <a:rPr lang="en-US" sz="1000" smtClean="0">
                <a:latin typeface="Times New Roman" charset="0"/>
                <a:ea typeface="ＭＳ Ｐゴシック" pitchFamily="-65" charset="-128"/>
              </a:rPr>
              <a:t> </a:t>
            </a:r>
            <a:r>
              <a:rPr lang="en-US" sz="1000" smtClean="0">
                <a:latin typeface="Times New Roman" charset="0"/>
                <a:ea typeface="ＭＳ Ｐゴシック" pitchFamily="-65" charset="-128"/>
                <a:sym typeface="Symbol" pitchFamily="18" charset="2"/>
              </a:rPr>
              <a:t>  not free ;  bottom dwellers</a:t>
            </a:r>
          </a:p>
          <a:p>
            <a:pPr eaLnBrk="1" hangingPunct="1"/>
            <a:r>
              <a:rPr lang="en-US" sz="1000" smtClean="0">
                <a:latin typeface="Times New Roman" charset="0"/>
                <a:ea typeface="ＭＳ Ｐゴシック" pitchFamily="-65" charset="-128"/>
                <a:sym typeface="Symbol" pitchFamily="18" charset="2"/>
              </a:rPr>
              <a:t>Ethics + public consensus =   (no J @ B; “need” criterion)</a:t>
            </a:r>
          </a:p>
          <a:p>
            <a:pPr eaLnBrk="1" hangingPunct="1"/>
            <a:endParaRPr lang="en-US" sz="1000" smtClean="0">
              <a:latin typeface="Times New Roman" charset="0"/>
              <a:ea typeface="ＭＳ Ｐゴシック" pitchFamily="-65" charset="-128"/>
              <a:sym typeface="Symbol" pitchFamily="18" charset="2"/>
            </a:endParaRPr>
          </a:p>
          <a:p>
            <a:pPr eaLnBrk="1" hangingPunct="1"/>
            <a:r>
              <a:rPr lang="en-US" sz="1000" smtClean="0">
                <a:latin typeface="Times New Roman" charset="0"/>
                <a:ea typeface="ＭＳ Ｐゴシック" pitchFamily="-65" charset="-128"/>
                <a:sym typeface="Symbol" pitchFamily="18" charset="2"/>
              </a:rPr>
              <a:t>Story = orphan boy on streets; poor but good; heroic deed witnessed;</a:t>
            </a:r>
          </a:p>
          <a:p>
            <a:pPr eaLnBrk="1" hangingPunct="1"/>
            <a:r>
              <a:rPr lang="en-US" sz="1000" smtClean="0">
                <a:latin typeface="Times New Roman" charset="0"/>
                <a:ea typeface="ＭＳ Ｐゴシック" pitchFamily="-65" charset="-128"/>
                <a:sym typeface="Symbol" pitchFamily="18" charset="2"/>
              </a:rPr>
              <a:t>     benefactor helps; success!  =  “luck &amp; pluck”</a:t>
            </a:r>
          </a:p>
          <a:p>
            <a:pPr eaLnBrk="1" hangingPunct="1"/>
            <a:r>
              <a:rPr lang="en-US" sz="1000" smtClean="0">
                <a:latin typeface="Times New Roman" charset="0"/>
                <a:ea typeface="ＭＳ Ｐゴシック" pitchFamily="-65" charset="-128"/>
                <a:sym typeface="Symbol" pitchFamily="18" charset="2"/>
              </a:rPr>
              <a:t>     Horatio Alger, Jr dime novels (&gt;100)</a:t>
            </a:r>
          </a:p>
          <a:p>
            <a:pPr eaLnBrk="1" hangingPunct="1"/>
            <a:r>
              <a:rPr lang="en-US" sz="1000" smtClean="0">
                <a:latin typeface="Times New Roman" charset="0"/>
                <a:ea typeface="ＭＳ Ｐゴシック" pitchFamily="-65" charset="-128"/>
                <a:sym typeface="Symbol" pitchFamily="18" charset="2"/>
              </a:rPr>
              <a:t>American Dream – both conventions; Pres Reagan</a:t>
            </a:r>
          </a:p>
          <a:p>
            <a:pPr eaLnBrk="1" hangingPunct="1"/>
            <a:r>
              <a:rPr lang="en-US" sz="1000" smtClean="0">
                <a:latin typeface="Times New Roman" charset="0"/>
                <a:ea typeface="ＭＳ Ｐゴシック" pitchFamily="-65" charset="-128"/>
                <a:sym typeface="Symbol" pitchFamily="18" charset="2"/>
              </a:rPr>
              <a:t>     2000 survey:  19% in top 1%; + 20% soon will be.</a:t>
            </a:r>
          </a:p>
          <a:p>
            <a:pPr eaLnBrk="1" hangingPunct="1"/>
            <a:r>
              <a:rPr lang="en-US" sz="1000" smtClean="0">
                <a:latin typeface="Times New Roman" charset="0"/>
                <a:ea typeface="ＭＳ Ｐゴシック" pitchFamily="-65" charset="-128"/>
                <a:sym typeface="Symbol" pitchFamily="18" charset="2"/>
              </a:rPr>
              <a:t>Powerful, but has a subtext:  moral character  success</a:t>
            </a:r>
          </a:p>
          <a:p>
            <a:pPr eaLnBrk="1" hangingPunct="1"/>
            <a:r>
              <a:rPr lang="en-US" sz="1000" smtClean="0">
                <a:latin typeface="Times New Roman" charset="0"/>
                <a:ea typeface="ＭＳ Ｐゴシック" pitchFamily="-65" charset="-128"/>
                <a:sym typeface="Symbol" pitchFamily="18" charset="2"/>
              </a:rPr>
              <a:t>     WVS:	</a:t>
            </a:r>
            <a:r>
              <a:rPr lang="en-US" sz="1000" u="sng" smtClean="0">
                <a:latin typeface="Times New Roman" charset="0"/>
                <a:ea typeface="ＭＳ Ｐゴシック" pitchFamily="-65" charset="-128"/>
                <a:sym typeface="Symbol" pitchFamily="18" charset="2"/>
              </a:rPr>
              <a:t>E</a:t>
            </a:r>
            <a:r>
              <a:rPr lang="en-US" sz="1000" smtClean="0">
                <a:latin typeface="Times New Roman" charset="0"/>
                <a:ea typeface="ＭＳ Ｐゴシック" pitchFamily="-65" charset="-128"/>
                <a:sym typeface="Symbol" pitchFamily="18" charset="2"/>
              </a:rPr>
              <a:t>	</a:t>
            </a:r>
            <a:r>
              <a:rPr lang="en-US" sz="1000" u="sng" smtClean="0">
                <a:latin typeface="Times New Roman" charset="0"/>
                <a:ea typeface="ＭＳ Ｐゴシック" pitchFamily="-65" charset="-128"/>
                <a:sym typeface="Symbol" pitchFamily="18" charset="2"/>
              </a:rPr>
              <a:t>US</a:t>
            </a:r>
            <a:endParaRPr lang="en-US" sz="1000" smtClean="0">
              <a:latin typeface="Times New Roman" charset="0"/>
              <a:ea typeface="ＭＳ Ｐゴシック" pitchFamily="-65" charset="-128"/>
              <a:sym typeface="Symbol" pitchFamily="18" charset="2"/>
            </a:endParaRPr>
          </a:p>
          <a:p>
            <a:pPr eaLnBrk="1" hangingPunct="1"/>
            <a:r>
              <a:rPr lang="en-US" sz="1000" smtClean="0">
                <a:latin typeface="Times New Roman" charset="0"/>
                <a:ea typeface="ＭＳ Ｐゴシック" pitchFamily="-65" charset="-128"/>
                <a:sym typeface="Symbol" pitchFamily="18" charset="2"/>
              </a:rPr>
              <a:t>     trapped	60%	29%</a:t>
            </a:r>
          </a:p>
          <a:p>
            <a:pPr eaLnBrk="1" hangingPunct="1"/>
            <a:r>
              <a:rPr lang="en-US" sz="1000" smtClean="0">
                <a:latin typeface="Times New Roman" charset="0"/>
                <a:ea typeface="ＭＳ Ｐゴシック" pitchFamily="-65" charset="-128"/>
                <a:sym typeface="Symbol" pitchFamily="18" charset="2"/>
              </a:rPr>
              <a:t>     luck	54%	30%</a:t>
            </a:r>
          </a:p>
          <a:p>
            <a:pPr eaLnBrk="1" hangingPunct="1"/>
            <a:r>
              <a:rPr lang="en-US" sz="1000" smtClean="0">
                <a:latin typeface="Times New Roman" charset="0"/>
                <a:ea typeface="ＭＳ Ｐゴシック" pitchFamily="-65" charset="-128"/>
                <a:sym typeface="Symbol" pitchFamily="18" charset="2"/>
              </a:rPr>
              <a:t>     lazy	24%	60%</a:t>
            </a:r>
          </a:p>
          <a:p>
            <a:pPr eaLnBrk="1" hangingPunct="1"/>
            <a:r>
              <a:rPr lang="en-US" sz="1000" smtClean="0">
                <a:latin typeface="Times New Roman" charset="0"/>
                <a:ea typeface="ＭＳ Ｐゴシック" pitchFamily="-65" charset="-128"/>
                <a:sym typeface="Symbol" pitchFamily="18" charset="2"/>
              </a:rPr>
              <a:t>We are very troubled by “something for nothing”</a:t>
            </a:r>
          </a:p>
          <a:p>
            <a:pPr eaLnBrk="1" hangingPunct="1"/>
            <a:r>
              <a:rPr lang="en-US" sz="1000" smtClean="0">
                <a:latin typeface="Times New Roman" charset="0"/>
                <a:ea typeface="ＭＳ Ｐゴシック" pitchFamily="-65" charset="-128"/>
                <a:sym typeface="Symbol" pitchFamily="18" charset="2"/>
              </a:rPr>
              <a:t>Must deserve or earn</a:t>
            </a:r>
          </a:p>
          <a:p>
            <a:pPr eaLnBrk="1" hangingPunct="1"/>
            <a:r>
              <a:rPr lang="en-US" sz="1000" smtClean="0">
                <a:latin typeface="Times New Roman" charset="0"/>
                <a:ea typeface="ＭＳ Ｐゴシック" pitchFamily="-65" charset="-128"/>
                <a:sym typeface="Symbol" pitchFamily="18" charset="2"/>
              </a:rPr>
              <a:t>Danger – hides oppressive structures.</a:t>
            </a:r>
          </a:p>
          <a:p>
            <a:pPr eaLnBrk="1" hangingPunct="1"/>
            <a:r>
              <a:rPr lang="en-US" sz="1000" smtClean="0">
                <a:latin typeface="Times New Roman" charset="0"/>
                <a:ea typeface="ＭＳ Ｐゴシック" pitchFamily="-65" charset="-128"/>
                <a:sym typeface="Symbol" pitchFamily="18" charset="2"/>
              </a:rPr>
              <a:t>Should one have to earn or prove worthy of basic health care?</a:t>
            </a:r>
          </a:p>
          <a:p>
            <a:pPr eaLnBrk="1" hangingPunct="1"/>
            <a:endParaRPr lang="en-US" sz="1000" smtClean="0">
              <a:latin typeface="Times New Roman" charset="0"/>
              <a:ea typeface="ＭＳ Ｐゴシック" pitchFamily="-65" charset="-128"/>
              <a:sym typeface="Symbol" pitchFamily="18" charset="2"/>
            </a:endParaRPr>
          </a:p>
          <a:p>
            <a:r>
              <a:rPr lang="en-US" sz="1000" smtClean="0">
                <a:latin typeface="Times New Roman" charset="0"/>
                <a:ea typeface="ＭＳ Ｐゴシック" pitchFamily="-65" charset="-128"/>
              </a:rPr>
              <a:t>In some ways, J = root of concern for HL&amp;D.</a:t>
            </a:r>
          </a:p>
          <a:p>
            <a:r>
              <a:rPr lang="en-US" sz="1000" smtClean="0">
                <a:latin typeface="Times New Roman" charset="0"/>
                <a:ea typeface="ＭＳ Ｐゴシック" pitchFamily="-65" charset="-128"/>
              </a:rPr>
              <a:t>Careful!</a:t>
            </a:r>
          </a:p>
          <a:p>
            <a:r>
              <a:rPr lang="en-US" sz="1000" smtClean="0">
                <a:latin typeface="Times New Roman" charset="0"/>
                <a:ea typeface="ＭＳ Ｐゴシック" pitchFamily="-65" charset="-128"/>
              </a:rPr>
              <a:t>J as fair allocation of scarce resources.</a:t>
            </a:r>
          </a:p>
          <a:p>
            <a:r>
              <a:rPr lang="en-US" sz="1000" smtClean="0">
                <a:latin typeface="Times New Roman" charset="0"/>
                <a:ea typeface="ＭＳ Ｐゴシック" pitchFamily="-65" charset="-128"/>
              </a:rPr>
              <a:t>#1 change in residents – sensitive to need to conserve resources.</a:t>
            </a:r>
          </a:p>
          <a:p>
            <a:r>
              <a:rPr lang="en-US" sz="1000" smtClean="0">
                <a:latin typeface="Times New Roman" charset="0"/>
                <a:ea typeface="ＭＳ Ｐゴシック" pitchFamily="-65" charset="-128"/>
              </a:rPr>
              <a:t>Good, but also problem – rationing @ bedside </a:t>
            </a:r>
            <a:r>
              <a:rPr lang="en-US" sz="1000" smtClean="0">
                <a:latin typeface="Times New Roman" charset="0"/>
                <a:ea typeface="ＭＳ Ｐゴシック" pitchFamily="-65" charset="-128"/>
                <a:sym typeface="Symbol" pitchFamily="18" charset="2"/>
              </a:rPr>
              <a:t> telos of medicine.</a:t>
            </a:r>
          </a:p>
          <a:p>
            <a:r>
              <a:rPr lang="en-US" sz="1000" smtClean="0">
                <a:latin typeface="Times New Roman" charset="0"/>
                <a:ea typeface="ＭＳ Ｐゴシック" pitchFamily="-65" charset="-128"/>
                <a:sym typeface="Symbol" pitchFamily="18" charset="2"/>
              </a:rPr>
              <a:t>Case:  African Am – futility – “waste of resources”.</a:t>
            </a:r>
          </a:p>
          <a:p>
            <a:r>
              <a:rPr lang="en-US" sz="1000" smtClean="0">
                <a:latin typeface="Times New Roman" charset="0"/>
                <a:ea typeface="ＭＳ Ｐゴシック" pitchFamily="-65" charset="-128"/>
              </a:rPr>
              <a:t>     Exacerbate distrust.</a:t>
            </a:r>
          </a:p>
          <a:p>
            <a:endParaRPr lang="en-US" sz="1000" smtClean="0">
              <a:latin typeface="Times New Roman" charset="0"/>
              <a:ea typeface="ＭＳ Ｐゴシック" pitchFamily="-65" charset="-128"/>
            </a:endParaRPr>
          </a:p>
          <a:p>
            <a:r>
              <a:rPr lang="en-US" sz="1000" smtClean="0">
                <a:latin typeface="Times New Roman" charset="0"/>
                <a:ea typeface="ＭＳ Ｐゴシック" pitchFamily="-65" charset="-128"/>
              </a:rPr>
              <a:t>Horatio Alger story.</a:t>
            </a:r>
          </a:p>
          <a:p>
            <a:r>
              <a:rPr lang="en-US" sz="1000" smtClean="0">
                <a:latin typeface="Times New Roman" charset="0"/>
                <a:ea typeface="ＭＳ Ｐゴシック" pitchFamily="-65" charset="-128"/>
              </a:rPr>
              <a:t>Powerful.</a:t>
            </a:r>
          </a:p>
          <a:p>
            <a:r>
              <a:rPr lang="en-US" sz="1000" smtClean="0">
                <a:latin typeface="Times New Roman" charset="0"/>
                <a:ea typeface="ＭＳ Ｐゴシック" pitchFamily="-65" charset="-128"/>
              </a:rPr>
              <a:t>Phone survey – top 1%.</a:t>
            </a:r>
          </a:p>
          <a:p>
            <a:r>
              <a:rPr lang="en-US" sz="1000" smtClean="0">
                <a:latin typeface="Times New Roman" charset="0"/>
                <a:ea typeface="ＭＳ Ｐゴシック" pitchFamily="-65" charset="-128"/>
              </a:rPr>
              <a:t>But also bad side.</a:t>
            </a:r>
          </a:p>
          <a:p>
            <a:r>
              <a:rPr lang="en-US" sz="1000" smtClean="0">
                <a:latin typeface="Times New Roman" charset="0"/>
                <a:ea typeface="ＭＳ Ｐゴシック" pitchFamily="-65" charset="-128"/>
              </a:rPr>
              <a:t>WVS – equates poverty with moral failing &gt; don’t deserve.</a:t>
            </a:r>
          </a:p>
          <a:p>
            <a:r>
              <a:rPr lang="en-US" sz="1000" smtClean="0">
                <a:latin typeface="Times New Roman" charset="0"/>
                <a:ea typeface="ＭＳ Ｐゴシック" pitchFamily="-65" charset="-128"/>
              </a:rPr>
              <a:t>     Moral litmus test for “deserving” care.</a:t>
            </a:r>
          </a:p>
          <a:p>
            <a:r>
              <a:rPr lang="en-US" sz="1000" smtClean="0">
                <a:latin typeface="Times New Roman" charset="0"/>
                <a:ea typeface="ＭＳ Ｐゴシック" pitchFamily="-65" charset="-128"/>
              </a:rPr>
              <a:t>Both inaccurate and too limited a view of J</a:t>
            </a:r>
          </a:p>
          <a:p>
            <a:r>
              <a:rPr lang="en-US" sz="1000" smtClean="0">
                <a:latin typeface="Times New Roman" charset="0"/>
                <a:ea typeface="ＭＳ Ｐゴシック" pitchFamily="-65" charset="-128"/>
              </a:rPr>
              <a:t>Inacc – not really fair procedure (ignores oppression, etc)</a:t>
            </a:r>
          </a:p>
          <a:p>
            <a:r>
              <a:rPr lang="en-US" sz="1000" smtClean="0">
                <a:latin typeface="Times New Roman" charset="0"/>
                <a:ea typeface="ＭＳ Ｐゴシック" pitchFamily="-65" charset="-128"/>
              </a:rPr>
              <a:t>Too limited – J as fair procedure &gt;&gt; J also as substantive</a:t>
            </a:r>
          </a:p>
          <a:p>
            <a:r>
              <a:rPr lang="en-US" sz="1000" smtClean="0">
                <a:latin typeface="Times New Roman" charset="0"/>
                <a:ea typeface="ＭＳ Ｐゴシック" pitchFamily="-65" charset="-128"/>
              </a:rPr>
              <a:t>Ancient virtue of J = right relationship</a:t>
            </a:r>
          </a:p>
          <a:p>
            <a:r>
              <a:rPr lang="en-US" sz="1000" smtClean="0">
                <a:latin typeface="Times New Roman" charset="0"/>
                <a:ea typeface="ＭＳ Ｐゴシック" pitchFamily="-65" charset="-128"/>
              </a:rPr>
              <a:t>Other theories of justice beyond social contract: Capabilites / Vulnerability / Human Rights</a:t>
            </a:r>
          </a:p>
          <a:p>
            <a:r>
              <a:rPr lang="en-US" sz="1000" smtClean="0">
                <a:latin typeface="Times New Roman" charset="0"/>
                <a:ea typeface="ＭＳ Ｐゴシック" pitchFamily="-65" charset="-128"/>
                <a:sym typeface="Symbol" pitchFamily="18" charset="2"/>
              </a:rPr>
              <a:t>  “Why no English?”</a:t>
            </a:r>
          </a:p>
          <a:p>
            <a:r>
              <a:rPr lang="en-US" sz="1000" smtClean="0">
                <a:latin typeface="Times New Roman" charset="0"/>
                <a:ea typeface="ＭＳ Ｐゴシック" pitchFamily="-65" charset="-128"/>
                <a:sym typeface="Symbol" pitchFamily="18" charset="2"/>
              </a:rPr>
              <a:t>   14 page application for services – to put barrier to care – exploits vulnerability.</a:t>
            </a:r>
            <a:endParaRPr lang="en-US" sz="1000" smtClean="0">
              <a:latin typeface="Times New Roman" charset="0"/>
              <a:ea typeface="ＭＳ Ｐゴシック" pitchFamily="-65" charset="-128"/>
            </a:endParaRPr>
          </a:p>
          <a:p>
            <a:pPr eaLnBrk="1" hangingPunct="1"/>
            <a:endParaRPr lang="en-US" sz="1000" smtClean="0">
              <a:latin typeface="Times New Roman" charset="0"/>
              <a:ea typeface="ＭＳ Ｐゴシック" pitchFamily="-65" charset="-128"/>
              <a:sym typeface="Symbol" pitchFamily="18" charset="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6AC5F654-85B6-47F7-B93E-4558E49C7EC6}" type="slidenum">
              <a:rPr lang="en-US"/>
              <a:pPr/>
              <a:t>8</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sz="800" smtClean="0">
                <a:latin typeface="Times New Roman" charset="0"/>
                <a:ea typeface="ＭＳ Ｐゴシック" pitchFamily="-65" charset="-128"/>
              </a:rPr>
              <a:t>Toni Morrison 1993 Nobel prize literature.</a:t>
            </a:r>
          </a:p>
          <a:p>
            <a:pPr eaLnBrk="1" hangingPunct="1"/>
            <a:r>
              <a:rPr lang="en-US" sz="800" smtClean="0">
                <a:latin typeface="Times New Roman" charset="0"/>
                <a:ea typeface="ＭＳ Ｐゴシック" pitchFamily="-65" charset="-128"/>
              </a:rPr>
              <a:t>Acceptance speech – story.</a:t>
            </a:r>
          </a:p>
          <a:p>
            <a:pPr eaLnBrk="1" hangingPunct="1"/>
            <a:endParaRPr lang="en-US" sz="800" smtClean="0">
              <a:latin typeface="Times New Roman" charset="0"/>
              <a:ea typeface="ＭＳ Ｐゴシック" pitchFamily="-65" charset="-128"/>
            </a:endParaRPr>
          </a:p>
          <a:p>
            <a:pPr eaLnBrk="1" hangingPunct="1"/>
            <a:r>
              <a:rPr lang="en-US" sz="800" smtClean="0">
                <a:latin typeface="Times New Roman" charset="0"/>
                <a:ea typeface="ＭＳ Ｐゴシック" pitchFamily="-65" charset="-128"/>
              </a:rPr>
              <a:t>For TM,  bird = language.</a:t>
            </a:r>
          </a:p>
          <a:p>
            <a:pPr eaLnBrk="1" hangingPunct="1"/>
            <a:r>
              <a:rPr lang="en-US" sz="800" smtClean="0">
                <a:latin typeface="Times New Roman" charset="0"/>
                <a:ea typeface="ＭＳ Ｐゴシック" pitchFamily="-65" charset="-128"/>
              </a:rPr>
              <a:t>First ½:  Language as power/tool of oppression/prey upon weakness/to “win”</a:t>
            </a:r>
          </a:p>
          <a:p>
            <a:pPr eaLnBrk="1" hangingPunct="1"/>
            <a:r>
              <a:rPr lang="en-US" sz="800" smtClean="0">
                <a:latin typeface="Times New Roman" charset="0"/>
                <a:ea typeface="ＭＳ Ｐゴシック" pitchFamily="-65" charset="-128"/>
              </a:rPr>
              <a:t>     Like Sophists vs Socrates</a:t>
            </a:r>
          </a:p>
          <a:p>
            <a:pPr eaLnBrk="1" hangingPunct="1"/>
            <a:r>
              <a:rPr lang="en-US" sz="800" smtClean="0">
                <a:latin typeface="Times New Roman" charset="0"/>
                <a:ea typeface="ＭＳ Ｐゴシック" pitchFamily="-65" charset="-128"/>
              </a:rPr>
              <a:t>     Like today – can’t have civil discourse – sound bites, bumper stickers</a:t>
            </a:r>
          </a:p>
          <a:p>
            <a:pPr eaLnBrk="1" hangingPunct="1"/>
            <a:r>
              <a:rPr lang="en-US" sz="800" smtClean="0">
                <a:latin typeface="Times New Roman" charset="0"/>
                <a:ea typeface="ＭＳ Ｐゴシック" pitchFamily="-65" charset="-128"/>
              </a:rPr>
              <a:t>          -  U of W grad warning – no AB; no stem cells.</a:t>
            </a:r>
          </a:p>
          <a:p>
            <a:pPr eaLnBrk="1" hangingPunct="1"/>
            <a:r>
              <a:rPr lang="en-US" sz="800" smtClean="0">
                <a:latin typeface="Times New Roman" charset="0"/>
                <a:ea typeface="ＭＳ Ｐゴシック" pitchFamily="-65" charset="-128"/>
              </a:rPr>
              <a:t>     Cases – “torture”  vs  “murder”</a:t>
            </a:r>
          </a:p>
          <a:p>
            <a:pPr eaLnBrk="1" hangingPunct="1"/>
            <a:r>
              <a:rPr lang="en-US" sz="800" smtClean="0">
                <a:latin typeface="Times New Roman" charset="0"/>
                <a:ea typeface="ＭＳ Ｐゴシック" pitchFamily="-65" charset="-128"/>
              </a:rPr>
              <a:t>Second ½:  Language as instrument of love</a:t>
            </a:r>
          </a:p>
          <a:p>
            <a:pPr eaLnBrk="1" hangingPunct="1"/>
            <a:r>
              <a:rPr lang="en-US" sz="800" smtClean="0">
                <a:latin typeface="Times New Roman" charset="0"/>
                <a:ea typeface="ＭＳ Ｐゴシック" pitchFamily="-65" charset="-128"/>
              </a:rPr>
              <a:t>     Imagines from childrens’ perspective</a:t>
            </a:r>
          </a:p>
          <a:p>
            <a:pPr eaLnBrk="1" hangingPunct="1"/>
            <a:r>
              <a:rPr lang="en-US" sz="800" smtClean="0">
                <a:latin typeface="Times New Roman" charset="0"/>
                <a:ea typeface="ＭＳ Ｐゴシック" pitchFamily="-65" charset="-128"/>
              </a:rPr>
              <a:t>     Perhaps not so mean-spirited</a:t>
            </a:r>
          </a:p>
          <a:p>
            <a:pPr eaLnBrk="1" hangingPunct="1"/>
            <a:r>
              <a:rPr lang="en-US" sz="800" smtClean="0">
                <a:latin typeface="Times New Roman" charset="0"/>
                <a:ea typeface="ＭＳ Ｐゴシック" pitchFamily="-65" charset="-128"/>
              </a:rPr>
              <a:t>          Perhaps curious  …..  frightened  …..  truly want to learn</a:t>
            </a:r>
          </a:p>
          <a:p>
            <a:pPr eaLnBrk="1" hangingPunct="1"/>
            <a:r>
              <a:rPr lang="en-US" sz="800" smtClean="0">
                <a:latin typeface="Times New Roman" charset="0"/>
                <a:ea typeface="ＭＳ Ｐゴシック" pitchFamily="-65" charset="-128"/>
              </a:rPr>
              <a:t>     Imagines taking time to listen to </a:t>
            </a:r>
            <a:r>
              <a:rPr lang="en-US" sz="800" i="1" smtClean="0">
                <a:latin typeface="Times New Roman" charset="0"/>
                <a:ea typeface="ＭＳ Ｐゴシック" pitchFamily="-65" charset="-128"/>
              </a:rPr>
              <a:t>their</a:t>
            </a:r>
            <a:r>
              <a:rPr lang="en-US" sz="800" smtClean="0">
                <a:latin typeface="Times New Roman" charset="0"/>
                <a:ea typeface="ＭＳ Ｐゴシック" pitchFamily="-65" charset="-128"/>
              </a:rPr>
              <a:t> story</a:t>
            </a:r>
          </a:p>
          <a:p>
            <a:pPr eaLnBrk="1" hangingPunct="1"/>
            <a:r>
              <a:rPr lang="en-US" sz="800" smtClean="0">
                <a:latin typeface="Times New Roman" charset="0"/>
                <a:ea typeface="ＭＳ Ｐゴシック" pitchFamily="-65" charset="-128"/>
              </a:rPr>
              <a:t>          </a:t>
            </a:r>
            <a:r>
              <a:rPr lang="en-US" sz="800" smtClean="0">
                <a:latin typeface="Times New Roman" charset="0"/>
                <a:ea typeface="ＭＳ Ｐゴシック" pitchFamily="-65" charset="-128"/>
                <a:sym typeface="Symbol" pitchFamily="18" charset="2"/>
              </a:rPr>
              <a:t>   trust and understanding happens.</a:t>
            </a:r>
          </a:p>
          <a:p>
            <a:pPr eaLnBrk="1" hangingPunct="1"/>
            <a:endParaRPr lang="en-US" sz="800" smtClean="0">
              <a:latin typeface="Times New Roman" charset="0"/>
              <a:ea typeface="ＭＳ Ｐゴシック" pitchFamily="-65" charset="-128"/>
              <a:sym typeface="Symbol" pitchFamily="18" charset="2"/>
            </a:endParaRPr>
          </a:p>
          <a:p>
            <a:pPr eaLnBrk="1" hangingPunct="1"/>
            <a:r>
              <a:rPr lang="en-US" sz="800" smtClean="0">
                <a:latin typeface="Times New Roman" charset="0"/>
                <a:ea typeface="ＭＳ Ｐゴシック" pitchFamily="-65" charset="-128"/>
                <a:sym typeface="Symbol" pitchFamily="18" charset="2"/>
              </a:rPr>
              <a:t>Discourse ethics:  language = tool of respect, not power.</a:t>
            </a:r>
          </a:p>
          <a:p>
            <a:pPr eaLnBrk="1" hangingPunct="1"/>
            <a:r>
              <a:rPr lang="en-US" sz="800" smtClean="0">
                <a:latin typeface="Times New Roman" charset="0"/>
                <a:ea typeface="ＭＳ Ｐゴシック" pitchFamily="-65" charset="-128"/>
                <a:sym typeface="Symbol" pitchFamily="18" charset="2"/>
              </a:rPr>
              <a:t>Defiance of cynicism &amp; the status quo – of Gyges view of human nature.</a:t>
            </a:r>
          </a:p>
          <a:p>
            <a:pPr eaLnBrk="1" hangingPunct="1"/>
            <a:r>
              <a:rPr lang="en-US" sz="800" smtClean="0">
                <a:latin typeface="Times New Roman" charset="0"/>
                <a:ea typeface="ＭＳ Ｐゴシック" pitchFamily="-65" charset="-128"/>
                <a:sym typeface="Symbol" pitchFamily="18" charset="2"/>
              </a:rPr>
              <a:t>     We can talk about difficult ethical issues</a:t>
            </a:r>
          </a:p>
          <a:p>
            <a:pPr eaLnBrk="1" hangingPunct="1"/>
            <a:r>
              <a:rPr lang="en-US" sz="800" smtClean="0">
                <a:latin typeface="Times New Roman" charset="0"/>
                <a:ea typeface="ＭＳ Ｐゴシック" pitchFamily="-65" charset="-128"/>
                <a:sym typeface="Symbol" pitchFamily="18" charset="2"/>
              </a:rPr>
              <a:t>     Respectful dialog</a:t>
            </a:r>
          </a:p>
          <a:p>
            <a:pPr eaLnBrk="1" hangingPunct="1"/>
            <a:r>
              <a:rPr lang="en-US" sz="800" smtClean="0">
                <a:latin typeface="Times New Roman" charset="0"/>
                <a:ea typeface="ＭＳ Ｐゴシック" pitchFamily="-65" charset="-128"/>
                <a:sym typeface="Symbol" pitchFamily="18" charset="2"/>
              </a:rPr>
              <a:t>     Goal  to win.   Goal = to understand and move forward together.</a:t>
            </a:r>
            <a:endParaRPr lang="en-US" sz="800" smtClean="0">
              <a:latin typeface="Times New Roman" charset="0"/>
              <a:ea typeface="ＭＳ Ｐゴシック" pitchFamily="-65" charset="-128"/>
            </a:endParaRPr>
          </a:p>
          <a:p>
            <a:pPr eaLnBrk="1" hangingPunct="1"/>
            <a:r>
              <a:rPr lang="en-US" sz="800" smtClean="0">
                <a:latin typeface="Times New Roman" charset="0"/>
                <a:ea typeface="ＭＳ Ｐゴシック" pitchFamily="-65" charset="-128"/>
              </a:rPr>
              <a:t>The goal is intelligibility, not persuasion.</a:t>
            </a:r>
          </a:p>
          <a:p>
            <a:pPr eaLnBrk="1" hangingPunct="1"/>
            <a:r>
              <a:rPr lang="en-US" sz="800" smtClean="0">
                <a:latin typeface="Times New Roman" charset="0"/>
                <a:ea typeface="ＭＳ Ｐゴシック" pitchFamily="-65" charset="-128"/>
              </a:rPr>
              <a:t>“Commitment to the consensual and the dialogic”</a:t>
            </a:r>
          </a:p>
          <a:p>
            <a:pPr eaLnBrk="1" hangingPunct="1"/>
            <a:r>
              <a:rPr lang="en-US" sz="800" smtClean="0">
                <a:latin typeface="Times New Roman" charset="0"/>
                <a:ea typeface="ＭＳ Ｐゴシック" pitchFamily="-65" charset="-128"/>
              </a:rPr>
              <a:t>“Listen so as to understand … speak so as to be understood” (Lisa Cahill)</a:t>
            </a:r>
          </a:p>
          <a:p>
            <a:pPr eaLnBrk="1" hangingPunct="1"/>
            <a:r>
              <a:rPr lang="en-US" sz="800" smtClean="0">
                <a:latin typeface="Times New Roman" charset="0"/>
                <a:ea typeface="ＭＳ Ｐゴシック" pitchFamily="-65" charset="-128"/>
              </a:rPr>
              <a:t>* * * * *</a:t>
            </a:r>
          </a:p>
          <a:p>
            <a:pPr eaLnBrk="1" hangingPunct="1"/>
            <a:r>
              <a:rPr lang="en-US" sz="800" smtClean="0">
                <a:latin typeface="Times New Roman" charset="0"/>
                <a:ea typeface="ＭＳ Ｐゴシック" pitchFamily="-65" charset="-128"/>
              </a:rPr>
              <a:t>"Once upon a time there was an old woman. Blind. Wise. One day the woman is visited by some young people who seem to be bent on disproving her clairvoyance and showing her up for the fraud they believe she is. Their plan is simple: they enter her house and ask the one question the answer to which rides solely on her difference from them, a difference they regard as a profound disability: her blindness. They stand before her, and one of them says, "Old woman, I hold in my hand a bird. Tell me whether it is living or dead."</a:t>
            </a:r>
          </a:p>
          <a:p>
            <a:pPr eaLnBrk="1" hangingPunct="1"/>
            <a:endParaRPr lang="en-US" sz="800" smtClean="0">
              <a:latin typeface="Times New Roman" charset="0"/>
              <a:ea typeface="ＭＳ Ｐゴシック" pitchFamily="-65"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D6C585E0-B69D-4E99-8E02-E77AAB168FB5}" type="slidenum">
              <a:rPr lang="en-US"/>
              <a:pPr/>
              <a:t>9</a:t>
            </a:fld>
            <a:endParaRPr lang="en-US"/>
          </a:p>
        </p:txBody>
      </p:sp>
      <p:sp>
        <p:nvSpPr>
          <p:cNvPr id="35843" name="Rectangle 2"/>
          <p:cNvSpPr>
            <a:spLocks noGrp="1" noRot="1" noChangeAspect="1" noChangeArrowheads="1" noTextEdit="1"/>
          </p:cNvSpPr>
          <p:nvPr>
            <p:ph type="sldImg"/>
          </p:nvPr>
        </p:nvSpPr>
        <p:spPr>
          <a:solidFill>
            <a:srgbClr val="FFFFFF"/>
          </a:solidFill>
          <a:ln/>
        </p:spPr>
      </p:sp>
      <p:sp>
        <p:nvSpPr>
          <p:cNvPr id="3584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latin typeface="Times New Roman" charset="0"/>
                <a:ea typeface="ＭＳ Ｐゴシック" pitchFamily="-65" charset="-128"/>
              </a:rPr>
              <a:t>Scientific medicine / separate knowing   </a:t>
            </a:r>
            <a:r>
              <a:rPr lang="en-US" smtClean="0">
                <a:latin typeface="Times New Roman" charset="0"/>
                <a:ea typeface="ＭＳ Ｐゴシック" pitchFamily="-65" charset="-128"/>
                <a:sym typeface="Symbol" pitchFamily="18" charset="2"/>
              </a:rPr>
              <a:t>  great benefits</a:t>
            </a:r>
          </a:p>
          <a:p>
            <a:pPr eaLnBrk="1" hangingPunct="1"/>
            <a:r>
              <a:rPr lang="en-US" smtClean="0">
                <a:latin typeface="Times New Roman" charset="0"/>
                <a:ea typeface="ＭＳ Ｐゴシック" pitchFamily="-65" charset="-128"/>
                <a:sym typeface="Symbol" pitchFamily="18" charset="2"/>
              </a:rPr>
              <a:t>     But insufficient for our best practices of medicine.</a:t>
            </a:r>
          </a:p>
          <a:p>
            <a:pPr eaLnBrk="1" hangingPunct="1"/>
            <a:r>
              <a:rPr lang="en-US" smtClean="0">
                <a:latin typeface="Times New Roman" charset="0"/>
                <a:ea typeface="ＭＳ Ｐゴシック" pitchFamily="-65" charset="-128"/>
                <a:sym typeface="Symbol" pitchFamily="18" charset="2"/>
              </a:rPr>
              <a:t>Great changes / progress  in med ethics with ppls and law.</a:t>
            </a:r>
          </a:p>
          <a:p>
            <a:pPr eaLnBrk="1" hangingPunct="1"/>
            <a:r>
              <a:rPr lang="en-US" smtClean="0">
                <a:latin typeface="Times New Roman" charset="0"/>
                <a:ea typeface="ＭＳ Ｐゴシック" pitchFamily="-65" charset="-128"/>
                <a:sym typeface="Symbol" pitchFamily="18" charset="2"/>
              </a:rPr>
              <a:t>     But insufficient.</a:t>
            </a:r>
          </a:p>
          <a:p>
            <a:pPr eaLnBrk="1" hangingPunct="1"/>
            <a:r>
              <a:rPr lang="en-US" smtClean="0">
                <a:latin typeface="Times New Roman" charset="0"/>
                <a:ea typeface="ＭＳ Ｐゴシック" pitchFamily="-65" charset="-128"/>
                <a:sym typeface="Symbol" pitchFamily="18" charset="2"/>
              </a:rPr>
              <a:t>Now I understand Aristotle – “ethics is a practical discipline”</a:t>
            </a:r>
          </a:p>
          <a:p>
            <a:pPr eaLnBrk="1" hangingPunct="1"/>
            <a:r>
              <a:rPr lang="en-US" smtClean="0">
                <a:latin typeface="Times New Roman" charset="0"/>
                <a:ea typeface="ＭＳ Ｐゴシック" pitchFamily="-65" charset="-128"/>
                <a:sym typeface="Symbol" pitchFamily="18" charset="2"/>
              </a:rPr>
              <a:t>     Not = science.  Not = rules.  &gt;&gt; right &amp; wrong</a:t>
            </a:r>
          </a:p>
          <a:p>
            <a:pPr eaLnBrk="1" hangingPunct="1"/>
            <a:r>
              <a:rPr lang="en-US" smtClean="0">
                <a:latin typeface="Times New Roman" charset="0"/>
                <a:ea typeface="ＭＳ Ｐゴシック" pitchFamily="-65" charset="-128"/>
                <a:sym typeface="Symbol" pitchFamily="18" charset="2"/>
              </a:rPr>
              <a:t>     Rules helpful as guides – but “</a:t>
            </a:r>
            <a:r>
              <a:rPr lang="en-US" i="1" smtClean="0">
                <a:latin typeface="Times New Roman" charset="0"/>
                <a:ea typeface="ＭＳ Ｐゴシック" pitchFamily="-65" charset="-128"/>
                <a:sym typeface="Symbol" pitchFamily="18" charset="2"/>
              </a:rPr>
              <a:t>osepito poli</a:t>
            </a:r>
            <a:r>
              <a:rPr lang="en-US" smtClean="0">
                <a:latin typeface="Times New Roman" charset="0"/>
                <a:ea typeface="ＭＳ Ｐゴシック" pitchFamily="-65" charset="-128"/>
                <a:sym typeface="Symbol" pitchFamily="18" charset="2"/>
              </a:rPr>
              <a:t>”</a:t>
            </a:r>
          </a:p>
          <a:p>
            <a:pPr eaLnBrk="1" hangingPunct="1"/>
            <a:r>
              <a:rPr lang="en-US" smtClean="0">
                <a:latin typeface="Times New Roman" charset="0"/>
                <a:ea typeface="ＭＳ Ｐゴシック" pitchFamily="-65" charset="-128"/>
                <a:sym typeface="Symbol" pitchFamily="18" charset="2"/>
              </a:rPr>
              <a:t>     Child crossing street:  rule  </a:t>
            </a:r>
            <a:r>
              <a:rPr lang="en-US" smtClean="0">
                <a:latin typeface="Times New Roman" charset="0"/>
                <a:ea typeface="ＭＳ Ｐゴシック" pitchFamily="-65" charset="-128"/>
              </a:rPr>
              <a:t> </a:t>
            </a:r>
            <a:r>
              <a:rPr lang="en-US" smtClean="0">
                <a:latin typeface="Times New Roman" charset="0"/>
                <a:ea typeface="ＭＳ Ｐゴシック" pitchFamily="-65" charset="-128"/>
                <a:sym typeface="Symbol" pitchFamily="18" charset="2"/>
              </a:rPr>
              <a:t>  judgment.</a:t>
            </a:r>
          </a:p>
          <a:p>
            <a:pPr eaLnBrk="1" hangingPunct="1"/>
            <a:r>
              <a:rPr lang="en-US" smtClean="0">
                <a:latin typeface="Times New Roman" charset="0"/>
                <a:ea typeface="ＭＳ Ｐゴシック" pitchFamily="-65" charset="-128"/>
                <a:sym typeface="Symbol" pitchFamily="18" charset="2"/>
              </a:rPr>
              <a:t>     Nordstrum employee manual:  no more rules – use yourgood judgment</a:t>
            </a:r>
          </a:p>
          <a:p>
            <a:pPr eaLnBrk="1" hangingPunct="1"/>
            <a:r>
              <a:rPr lang="en-US" smtClean="0">
                <a:latin typeface="Times New Roman" charset="0"/>
                <a:ea typeface="ＭＳ Ｐゴシック" pitchFamily="-65" charset="-128"/>
                <a:sym typeface="Symbol" pitchFamily="18" charset="2"/>
              </a:rPr>
              <a:t>     MDs – beyond rules – on basis of virtues / telos</a:t>
            </a:r>
          </a:p>
          <a:p>
            <a:pPr eaLnBrk="1" hangingPunct="1"/>
            <a:r>
              <a:rPr lang="en-US" smtClean="0">
                <a:latin typeface="Times New Roman" charset="0"/>
                <a:ea typeface="ＭＳ Ｐゴシック" pitchFamily="-65" charset="-128"/>
                <a:sym typeface="Symbol" pitchFamily="18" charset="2"/>
              </a:rPr>
              <a:t>Exciting times – new areas – feels right &amp; good  </a:t>
            </a:r>
            <a:r>
              <a:rPr lang="en-US" b="1" smtClean="0">
                <a:latin typeface="Times New Roman" charset="0"/>
                <a:ea typeface="ＭＳ Ｐゴシック" pitchFamily="-65" charset="-128"/>
                <a:sym typeface="Symbol" pitchFamily="18" charset="2"/>
              </a:rPr>
              <a:t>and  </a:t>
            </a:r>
            <a:r>
              <a:rPr lang="en-US" smtClean="0">
                <a:latin typeface="Times New Roman" charset="0"/>
                <a:ea typeface="ＭＳ Ｐゴシック" pitchFamily="-65" charset="-128"/>
                <a:sym typeface="Symbol" pitchFamily="18" charset="2"/>
              </a:rPr>
              <a:t>better results:</a:t>
            </a:r>
          </a:p>
          <a:p>
            <a:pPr eaLnBrk="1" hangingPunct="1"/>
            <a:endParaRPr lang="en-US" smtClean="0">
              <a:latin typeface="Times New Roman" charset="0"/>
              <a:ea typeface="ＭＳ Ｐゴシック" pitchFamily="-65" charset="-128"/>
              <a:sym typeface="Symbol" pitchFamily="18" charset="2"/>
            </a:endParaRPr>
          </a:p>
          <a:p>
            <a:pPr eaLnBrk="1" hangingPunct="1"/>
            <a:r>
              <a:rPr lang="en-US" smtClean="0">
                <a:latin typeface="Times New Roman" charset="0"/>
                <a:ea typeface="ＭＳ Ｐゴシック" pitchFamily="-65" charset="-128"/>
                <a:sym typeface="Symbol" pitchFamily="18" charset="2"/>
              </a:rPr>
              <a:t>Telos – medicine = moral; remember #1 purpose of “professional”   Gyges.</a:t>
            </a:r>
          </a:p>
          <a:p>
            <a:pPr eaLnBrk="1" hangingPunct="1"/>
            <a:r>
              <a:rPr lang="en-US" smtClean="0">
                <a:latin typeface="Times New Roman" charset="0"/>
                <a:ea typeface="ＭＳ Ｐゴシック" pitchFamily="-65" charset="-128"/>
                <a:sym typeface="Symbol" pitchFamily="18" charset="2"/>
              </a:rPr>
              <a:t>E of C – king and son – process &gt; product.</a:t>
            </a:r>
          </a:p>
          <a:p>
            <a:pPr eaLnBrk="1" hangingPunct="1"/>
            <a:r>
              <a:rPr lang="en-US" smtClean="0">
                <a:latin typeface="Times New Roman" charset="0"/>
                <a:ea typeface="ＭＳ Ｐゴシック" pitchFamily="-65" charset="-128"/>
                <a:sym typeface="Symbol" pitchFamily="18" charset="2"/>
              </a:rPr>
              <a:t>Narrative ethics – like Jonah – meaning through story.</a:t>
            </a:r>
          </a:p>
          <a:p>
            <a:pPr eaLnBrk="1" hangingPunct="1"/>
            <a:r>
              <a:rPr lang="en-US" smtClean="0">
                <a:latin typeface="Times New Roman" charset="0"/>
                <a:ea typeface="ＭＳ Ｐゴシック" pitchFamily="-65" charset="-128"/>
                <a:sym typeface="Symbol" pitchFamily="18" charset="2"/>
              </a:rPr>
              <a:t>Justice in ethics – consider what we owe to each other, esp most vulnerable.</a:t>
            </a:r>
          </a:p>
          <a:p>
            <a:pPr eaLnBrk="1" hangingPunct="1"/>
            <a:r>
              <a:rPr lang="en-US" smtClean="0">
                <a:latin typeface="Times New Roman" charset="0"/>
                <a:ea typeface="ＭＳ Ｐゴシック" pitchFamily="-65" charset="-128"/>
                <a:sym typeface="Symbol" pitchFamily="18" charset="2"/>
              </a:rPr>
              <a:t>Discourse ethics – we </a:t>
            </a:r>
            <a:r>
              <a:rPr lang="en-US" i="1" smtClean="0">
                <a:latin typeface="Times New Roman" charset="0"/>
                <a:ea typeface="ＭＳ Ｐゴシック" pitchFamily="-65" charset="-128"/>
                <a:sym typeface="Symbol" pitchFamily="18" charset="2"/>
              </a:rPr>
              <a:t>can </a:t>
            </a:r>
            <a:r>
              <a:rPr lang="en-US" smtClean="0">
                <a:latin typeface="Times New Roman" charset="0"/>
                <a:ea typeface="ＭＳ Ｐゴシック" pitchFamily="-65" charset="-128"/>
                <a:sym typeface="Symbol" pitchFamily="18" charset="2"/>
              </a:rPr>
              <a:t>talk – speak so as … and listen so as …</a:t>
            </a:r>
          </a:p>
          <a:p>
            <a:pPr eaLnBrk="1" hangingPunct="1"/>
            <a:r>
              <a:rPr lang="en-US" smtClean="0">
                <a:latin typeface="Times New Roman" charset="0"/>
                <a:ea typeface="ＭＳ Ｐゴシック" pitchFamily="-65" charset="-128"/>
                <a:sym typeface="Symbol" pitchFamily="18" charset="2"/>
              </a:rPr>
              <a:t>Child and lost dog – sometimes the most powerful med can offer is ourselves.</a:t>
            </a:r>
          </a:p>
          <a:p>
            <a:pPr eaLnBrk="1" hangingPunct="1"/>
            <a:endParaRPr lang="en-US" smtClean="0">
              <a:latin typeface="Times New Roman" charset="0"/>
              <a:ea typeface="ＭＳ Ｐゴシック" pitchFamily="-65" charset="-128"/>
              <a:sym typeface="Symbol" pitchFamily="18" charset="2"/>
            </a:endParaRPr>
          </a:p>
          <a:p>
            <a:r>
              <a:rPr lang="en-US" smtClean="0">
                <a:latin typeface="Times New Roman" charset="0"/>
                <a:ea typeface="ＭＳ Ｐゴシック" pitchFamily="-65" charset="-128"/>
              </a:rPr>
              <a:t>Humility &amp; E of C – “no mouth is big enough to hold the whole truth.</a:t>
            </a:r>
          </a:p>
          <a:p>
            <a:r>
              <a:rPr lang="en-US" smtClean="0">
                <a:latin typeface="Times New Roman" charset="0"/>
                <a:ea typeface="ＭＳ Ｐゴシック" pitchFamily="-65" charset="-128"/>
              </a:rPr>
              <a:t>Compassion – see suffering; recognize that respond &gt; scientific/disease/separate approach.</a:t>
            </a:r>
          </a:p>
          <a:p>
            <a:r>
              <a:rPr lang="en-US" smtClean="0">
                <a:latin typeface="Times New Roman" charset="0"/>
                <a:ea typeface="ＭＳ Ｐゴシック" pitchFamily="-65" charset="-128"/>
              </a:rPr>
              <a:t>Justice - &gt; fair procedure and distribution of resources; right relationship.</a:t>
            </a:r>
          </a:p>
          <a:p>
            <a:r>
              <a:rPr lang="en-US" smtClean="0">
                <a:latin typeface="Times New Roman" charset="0"/>
                <a:ea typeface="ＭＳ Ｐゴシック" pitchFamily="-65" charset="-128"/>
              </a:rPr>
              <a:t>Empathy – “take in” the story of the other = meaning &gt; the good + therapeutic.</a:t>
            </a:r>
          </a:p>
          <a:p>
            <a:r>
              <a:rPr lang="en-US" smtClean="0">
                <a:latin typeface="Times New Roman" charset="0"/>
                <a:ea typeface="ＭＳ Ｐゴシック" pitchFamily="-65" charset="-128"/>
              </a:rPr>
              <a:t>Love – radical respect for other – Truth together</a:t>
            </a:r>
          </a:p>
          <a:p>
            <a:r>
              <a:rPr lang="en-US" smtClean="0">
                <a:latin typeface="Times New Roman" charset="0"/>
                <a:ea typeface="ＭＳ Ｐゴシック" pitchFamily="-65" charset="-128"/>
              </a:rPr>
              <a:t>Ethical realism important – rights, rules, procedures, obligations</a:t>
            </a:r>
          </a:p>
          <a:p>
            <a:r>
              <a:rPr lang="en-US" smtClean="0">
                <a:latin typeface="Times New Roman" charset="0"/>
                <a:ea typeface="ＭＳ Ｐゴシック" pitchFamily="-65" charset="-128"/>
              </a:rPr>
              <a:t>But also critically need ethical idealism/virtue ethics @ bedside</a:t>
            </a:r>
          </a:p>
          <a:p>
            <a:endParaRPr lang="en-US" smtClean="0">
              <a:latin typeface="Times New Roman" charset="0"/>
              <a:ea typeface="ＭＳ Ｐゴシック" pitchFamily="-65" charset="-128"/>
            </a:endParaRPr>
          </a:p>
          <a:p>
            <a:r>
              <a:rPr lang="en-US" smtClean="0">
                <a:latin typeface="Times New Roman" charset="0"/>
                <a:ea typeface="ＭＳ Ｐゴシック" pitchFamily="-65" charset="-128"/>
              </a:rPr>
              <a:t>Pellegrino – you know which classmates you would want to be your MD,RN in 1</a:t>
            </a:r>
            <a:r>
              <a:rPr lang="en-US" baseline="30000" smtClean="0">
                <a:latin typeface="Times New Roman" charset="0"/>
                <a:ea typeface="ＭＳ Ｐゴシック" pitchFamily="-65" charset="-128"/>
              </a:rPr>
              <a:t>st</a:t>
            </a:r>
            <a:r>
              <a:rPr lang="en-US" smtClean="0">
                <a:latin typeface="Times New Roman" charset="0"/>
                <a:ea typeface="ＭＳ Ｐゴシック" pitchFamily="-65" charset="-128"/>
              </a:rPr>
              <a:t> month.</a:t>
            </a:r>
          </a:p>
          <a:p>
            <a:r>
              <a:rPr lang="en-US" smtClean="0">
                <a:latin typeface="Times New Roman" charset="0"/>
                <a:ea typeface="ＭＳ Ｐゴシック" pitchFamily="-65" charset="-128"/>
              </a:rPr>
              <a:t>Resident survey of virtues – efficiency, knowledge, trustworthy (instrumental virtues)</a:t>
            </a:r>
          </a:p>
          <a:p>
            <a:r>
              <a:rPr lang="en-US" smtClean="0">
                <a:latin typeface="Times New Roman" charset="0"/>
                <a:ea typeface="ＭＳ Ｐゴシック" pitchFamily="-65" charset="-128"/>
              </a:rPr>
              <a:t>Virtues you want in MD – (relational virtues)</a:t>
            </a:r>
          </a:p>
          <a:p>
            <a:r>
              <a:rPr lang="en-US" smtClean="0">
                <a:latin typeface="Times New Roman" charset="0"/>
                <a:ea typeface="ＭＳ Ｐゴシック" pitchFamily="-65" charset="-128"/>
              </a:rPr>
              <a:t>    &gt; info transfer</a:t>
            </a:r>
          </a:p>
          <a:p>
            <a:r>
              <a:rPr lang="en-US" smtClean="0">
                <a:latin typeface="Times New Roman" charset="0"/>
                <a:ea typeface="ＭＳ Ｐゴシック" pitchFamily="-65" charset="-128"/>
              </a:rPr>
              <a:t>     – understanding, personal connection</a:t>
            </a:r>
          </a:p>
          <a:p>
            <a:endParaRPr lang="en-US" smtClean="0">
              <a:latin typeface="Times New Roman" charset="0"/>
              <a:ea typeface="ＭＳ Ｐゴシック" pitchFamily="-65" charset="-128"/>
            </a:endParaRPr>
          </a:p>
          <a:p>
            <a:r>
              <a:rPr lang="en-US" smtClean="0">
                <a:latin typeface="Times New Roman" charset="0"/>
                <a:ea typeface="ＭＳ Ｐゴシック" pitchFamily="-65" charset="-128"/>
              </a:rPr>
              <a:t>How do we do it </a:t>
            </a:r>
          </a:p>
          <a:p>
            <a:r>
              <a:rPr lang="en-US" smtClean="0">
                <a:latin typeface="Times New Roman" charset="0"/>
                <a:ea typeface="ＭＳ Ｐゴシック" pitchFamily="-65" charset="-128"/>
              </a:rPr>
              <a:t>     Consciousness – broader vision</a:t>
            </a:r>
          </a:p>
          <a:p>
            <a:r>
              <a:rPr lang="en-US" smtClean="0">
                <a:latin typeface="Times New Roman" charset="0"/>
                <a:ea typeface="ＭＳ Ｐゴシック" pitchFamily="-65" charset="-128"/>
              </a:rPr>
              <a:t>     Leadership – telos (Idealism &gt; Realism – defy Gyges)</a:t>
            </a:r>
          </a:p>
          <a:p>
            <a:r>
              <a:rPr lang="en-US" smtClean="0">
                <a:latin typeface="Times New Roman" charset="0"/>
                <a:ea typeface="ＭＳ Ｐゴシック" pitchFamily="-65" charset="-128"/>
              </a:rPr>
              <a:t>     Teach / Mentors – role models (Aristotle - &gt; books); practice; habit</a:t>
            </a:r>
          </a:p>
          <a:p>
            <a:r>
              <a:rPr lang="en-US" smtClean="0">
                <a:latin typeface="Times New Roman" charset="0"/>
                <a:ea typeface="ＭＳ Ｐゴシック" pitchFamily="-65" charset="-128"/>
              </a:rPr>
              <a:t>          Counter “hidden curriculum” of cynicism</a:t>
            </a:r>
          </a:p>
          <a:p>
            <a:r>
              <a:rPr lang="en-US" smtClean="0">
                <a:latin typeface="Times New Roman" charset="0"/>
                <a:ea typeface="ＭＳ Ｐゴシック" pitchFamily="-65" charset="-128"/>
              </a:rPr>
              <a:t>     Continuity – beyond commodity model</a:t>
            </a:r>
          </a:p>
          <a:p>
            <a:pPr eaLnBrk="1" hangingPunct="1"/>
            <a:r>
              <a:rPr lang="en-US" smtClean="0">
                <a:latin typeface="Times New Roman" charset="0"/>
                <a:ea typeface="ＭＳ Ｐゴシック" pitchFamily="-65" charset="-128"/>
              </a:rPr>
              <a:t>     Curriculum – narrative histories, pathography, lit &amp; humanities, etc (Ethan Canin)</a:t>
            </a:r>
          </a:p>
          <a:p>
            <a:pPr eaLnBrk="1" hangingPunct="1"/>
            <a:r>
              <a:rPr lang="en-US" smtClean="0">
                <a:latin typeface="Times New Roman" charset="0"/>
                <a:ea typeface="ＭＳ Ｐゴシック" pitchFamily="-65" charset="-128"/>
                <a:sym typeface="Symbol" pitchFamily="18" charset="2"/>
              </a:rPr>
              <a:t>     Time – Good Samaritan experiment.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0"/>
            <a:ext cx="9147175" cy="6867525"/>
            <a:chOff x="-2" y="0"/>
            <a:chExt cx="5762" cy="4326"/>
          </a:xfrm>
        </p:grpSpPr>
        <p:grpSp>
          <p:nvGrpSpPr>
            <p:cNvPr id="5" name="Group 3"/>
            <p:cNvGrpSpPr>
              <a:grpSpLocks/>
            </p:cNvGrpSpPr>
            <p:nvPr userDrawn="1"/>
          </p:nvGrpSpPr>
          <p:grpSpPr bwMode="auto">
            <a:xfrm>
              <a:off x="-2" y="0"/>
              <a:ext cx="5712" cy="4326"/>
              <a:chOff x="-2" y="0"/>
              <a:chExt cx="5712" cy="4326"/>
            </a:xfrm>
          </p:grpSpPr>
          <p:sp>
            <p:nvSpPr>
              <p:cNvPr id="8" name="Rectangle 4"/>
              <p:cNvSpPr>
                <a:spLocks noChangeArrowheads="1"/>
              </p:cNvSpPr>
              <p:nvPr/>
            </p:nvSpPr>
            <p:spPr bwMode="auto">
              <a:xfrm>
                <a:off x="-2" y="0"/>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9" name="Rectangle 5"/>
              <p:cNvSpPr>
                <a:spLocks noChangeArrowheads="1"/>
              </p:cNvSpPr>
              <p:nvPr/>
            </p:nvSpPr>
            <p:spPr bwMode="auto">
              <a:xfrm>
                <a:off x="9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0" name="Rectangle 6"/>
              <p:cNvSpPr>
                <a:spLocks noChangeArrowheads="1"/>
              </p:cNvSpPr>
              <p:nvPr/>
            </p:nvSpPr>
            <p:spPr bwMode="auto">
              <a:xfrm>
                <a:off x="19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1" name="Rectangle 7"/>
              <p:cNvSpPr>
                <a:spLocks noChangeArrowheads="1"/>
              </p:cNvSpPr>
              <p:nvPr/>
            </p:nvSpPr>
            <p:spPr bwMode="auto">
              <a:xfrm>
                <a:off x="28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2" name="Rectangle 8"/>
              <p:cNvSpPr>
                <a:spLocks noChangeArrowheads="1"/>
              </p:cNvSpPr>
              <p:nvPr/>
            </p:nvSpPr>
            <p:spPr bwMode="auto">
              <a:xfrm>
                <a:off x="38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3" name="Rectangle 9"/>
              <p:cNvSpPr>
                <a:spLocks noChangeArrowheads="1"/>
              </p:cNvSpPr>
              <p:nvPr/>
            </p:nvSpPr>
            <p:spPr bwMode="auto">
              <a:xfrm>
                <a:off x="47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4" name="Rectangle 10"/>
              <p:cNvSpPr>
                <a:spLocks noChangeArrowheads="1"/>
              </p:cNvSpPr>
              <p:nvPr/>
            </p:nvSpPr>
            <p:spPr bwMode="auto">
              <a:xfrm>
                <a:off x="57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5" name="Rectangle 11"/>
              <p:cNvSpPr>
                <a:spLocks noChangeArrowheads="1"/>
              </p:cNvSpPr>
              <p:nvPr/>
            </p:nvSpPr>
            <p:spPr bwMode="auto">
              <a:xfrm>
                <a:off x="67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 name="Rectangle 12"/>
              <p:cNvSpPr>
                <a:spLocks noChangeArrowheads="1"/>
              </p:cNvSpPr>
              <p:nvPr/>
            </p:nvSpPr>
            <p:spPr bwMode="auto">
              <a:xfrm>
                <a:off x="76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7" name="Rectangle 13"/>
              <p:cNvSpPr>
                <a:spLocks noChangeArrowheads="1"/>
              </p:cNvSpPr>
              <p:nvPr/>
            </p:nvSpPr>
            <p:spPr bwMode="auto">
              <a:xfrm>
                <a:off x="86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8" name="Rectangle 14"/>
              <p:cNvSpPr>
                <a:spLocks noChangeArrowheads="1"/>
              </p:cNvSpPr>
              <p:nvPr/>
            </p:nvSpPr>
            <p:spPr bwMode="auto">
              <a:xfrm>
                <a:off x="95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9" name="Rectangle 15"/>
              <p:cNvSpPr>
                <a:spLocks noChangeArrowheads="1"/>
              </p:cNvSpPr>
              <p:nvPr/>
            </p:nvSpPr>
            <p:spPr bwMode="auto">
              <a:xfrm>
                <a:off x="105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0" name="Rectangle 16"/>
              <p:cNvSpPr>
                <a:spLocks noChangeArrowheads="1"/>
              </p:cNvSpPr>
              <p:nvPr/>
            </p:nvSpPr>
            <p:spPr bwMode="auto">
              <a:xfrm>
                <a:off x="115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1" name="Rectangle 17"/>
              <p:cNvSpPr>
                <a:spLocks noChangeArrowheads="1"/>
              </p:cNvSpPr>
              <p:nvPr/>
            </p:nvSpPr>
            <p:spPr bwMode="auto">
              <a:xfrm>
                <a:off x="124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2" name="Rectangle 18"/>
              <p:cNvSpPr>
                <a:spLocks noChangeArrowheads="1"/>
              </p:cNvSpPr>
              <p:nvPr/>
            </p:nvSpPr>
            <p:spPr bwMode="auto">
              <a:xfrm>
                <a:off x="134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3" name="Rectangle 19"/>
              <p:cNvSpPr>
                <a:spLocks noChangeArrowheads="1"/>
              </p:cNvSpPr>
              <p:nvPr/>
            </p:nvSpPr>
            <p:spPr bwMode="auto">
              <a:xfrm>
                <a:off x="143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4" name="Rectangle 20"/>
              <p:cNvSpPr>
                <a:spLocks noChangeArrowheads="1"/>
              </p:cNvSpPr>
              <p:nvPr/>
            </p:nvSpPr>
            <p:spPr bwMode="auto">
              <a:xfrm>
                <a:off x="153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5" name="Rectangle 21"/>
              <p:cNvSpPr>
                <a:spLocks noChangeArrowheads="1"/>
              </p:cNvSpPr>
              <p:nvPr/>
            </p:nvSpPr>
            <p:spPr bwMode="auto">
              <a:xfrm>
                <a:off x="163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6" name="Rectangle 22"/>
              <p:cNvSpPr>
                <a:spLocks noChangeArrowheads="1"/>
              </p:cNvSpPr>
              <p:nvPr/>
            </p:nvSpPr>
            <p:spPr bwMode="auto">
              <a:xfrm>
                <a:off x="172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7" name="Rectangle 23"/>
              <p:cNvSpPr>
                <a:spLocks noChangeArrowheads="1"/>
              </p:cNvSpPr>
              <p:nvPr/>
            </p:nvSpPr>
            <p:spPr bwMode="auto">
              <a:xfrm>
                <a:off x="182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8" name="Rectangle 24"/>
              <p:cNvSpPr>
                <a:spLocks noChangeArrowheads="1"/>
              </p:cNvSpPr>
              <p:nvPr/>
            </p:nvSpPr>
            <p:spPr bwMode="auto">
              <a:xfrm>
                <a:off x="191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29" name="Rectangle 25"/>
              <p:cNvSpPr>
                <a:spLocks noChangeArrowheads="1"/>
              </p:cNvSpPr>
              <p:nvPr/>
            </p:nvSpPr>
            <p:spPr bwMode="auto">
              <a:xfrm>
                <a:off x="201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 name="Rectangle 26"/>
              <p:cNvSpPr>
                <a:spLocks noChangeArrowheads="1"/>
              </p:cNvSpPr>
              <p:nvPr/>
            </p:nvSpPr>
            <p:spPr bwMode="auto">
              <a:xfrm>
                <a:off x="211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 name="Rectangle 27"/>
              <p:cNvSpPr>
                <a:spLocks noChangeArrowheads="1"/>
              </p:cNvSpPr>
              <p:nvPr/>
            </p:nvSpPr>
            <p:spPr bwMode="auto">
              <a:xfrm>
                <a:off x="220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2" name="Rectangle 28"/>
              <p:cNvSpPr>
                <a:spLocks noChangeArrowheads="1"/>
              </p:cNvSpPr>
              <p:nvPr/>
            </p:nvSpPr>
            <p:spPr bwMode="auto">
              <a:xfrm>
                <a:off x="230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3" name="Rectangle 29"/>
              <p:cNvSpPr>
                <a:spLocks noChangeArrowheads="1"/>
              </p:cNvSpPr>
              <p:nvPr/>
            </p:nvSpPr>
            <p:spPr bwMode="auto">
              <a:xfrm>
                <a:off x="239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4" name="Rectangle 30"/>
              <p:cNvSpPr>
                <a:spLocks noChangeArrowheads="1"/>
              </p:cNvSpPr>
              <p:nvPr/>
            </p:nvSpPr>
            <p:spPr bwMode="auto">
              <a:xfrm>
                <a:off x="249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5" name="Rectangle 31"/>
              <p:cNvSpPr>
                <a:spLocks noChangeArrowheads="1"/>
              </p:cNvSpPr>
              <p:nvPr/>
            </p:nvSpPr>
            <p:spPr bwMode="auto">
              <a:xfrm>
                <a:off x="259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6" name="Rectangle 32"/>
              <p:cNvSpPr>
                <a:spLocks noChangeArrowheads="1"/>
              </p:cNvSpPr>
              <p:nvPr/>
            </p:nvSpPr>
            <p:spPr bwMode="auto">
              <a:xfrm>
                <a:off x="268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7" name="Rectangle 33"/>
              <p:cNvSpPr>
                <a:spLocks noChangeArrowheads="1"/>
              </p:cNvSpPr>
              <p:nvPr/>
            </p:nvSpPr>
            <p:spPr bwMode="auto">
              <a:xfrm>
                <a:off x="278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8" name="Rectangle 34"/>
              <p:cNvSpPr>
                <a:spLocks noChangeArrowheads="1"/>
              </p:cNvSpPr>
              <p:nvPr/>
            </p:nvSpPr>
            <p:spPr bwMode="auto">
              <a:xfrm>
                <a:off x="287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9" name="Rectangle 35"/>
              <p:cNvSpPr>
                <a:spLocks noChangeArrowheads="1"/>
              </p:cNvSpPr>
              <p:nvPr/>
            </p:nvSpPr>
            <p:spPr bwMode="auto">
              <a:xfrm>
                <a:off x="297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0" name="Rectangle 36"/>
              <p:cNvSpPr>
                <a:spLocks noChangeArrowheads="1"/>
              </p:cNvSpPr>
              <p:nvPr/>
            </p:nvSpPr>
            <p:spPr bwMode="auto">
              <a:xfrm>
                <a:off x="307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1" name="Rectangle 37"/>
              <p:cNvSpPr>
                <a:spLocks noChangeArrowheads="1"/>
              </p:cNvSpPr>
              <p:nvPr/>
            </p:nvSpPr>
            <p:spPr bwMode="auto">
              <a:xfrm>
                <a:off x="316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2" name="Rectangle 38"/>
              <p:cNvSpPr>
                <a:spLocks noChangeArrowheads="1"/>
              </p:cNvSpPr>
              <p:nvPr/>
            </p:nvSpPr>
            <p:spPr bwMode="auto">
              <a:xfrm>
                <a:off x="326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3" name="Rectangle 39"/>
              <p:cNvSpPr>
                <a:spLocks noChangeArrowheads="1"/>
              </p:cNvSpPr>
              <p:nvPr/>
            </p:nvSpPr>
            <p:spPr bwMode="auto">
              <a:xfrm>
                <a:off x="335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4" name="Rectangle 40"/>
              <p:cNvSpPr>
                <a:spLocks noChangeArrowheads="1"/>
              </p:cNvSpPr>
              <p:nvPr/>
            </p:nvSpPr>
            <p:spPr bwMode="auto">
              <a:xfrm>
                <a:off x="345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5" name="Rectangle 41"/>
              <p:cNvSpPr>
                <a:spLocks noChangeArrowheads="1"/>
              </p:cNvSpPr>
              <p:nvPr/>
            </p:nvSpPr>
            <p:spPr bwMode="auto">
              <a:xfrm>
                <a:off x="355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6" name="Rectangle 42"/>
              <p:cNvSpPr>
                <a:spLocks noChangeArrowheads="1"/>
              </p:cNvSpPr>
              <p:nvPr/>
            </p:nvSpPr>
            <p:spPr bwMode="auto">
              <a:xfrm>
                <a:off x="364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7" name="Rectangle 43"/>
              <p:cNvSpPr>
                <a:spLocks noChangeArrowheads="1"/>
              </p:cNvSpPr>
              <p:nvPr/>
            </p:nvSpPr>
            <p:spPr bwMode="auto">
              <a:xfrm>
                <a:off x="374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8" name="Rectangle 44"/>
              <p:cNvSpPr>
                <a:spLocks noChangeArrowheads="1"/>
              </p:cNvSpPr>
              <p:nvPr/>
            </p:nvSpPr>
            <p:spPr bwMode="auto">
              <a:xfrm>
                <a:off x="383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49" name="Rectangle 45"/>
              <p:cNvSpPr>
                <a:spLocks noChangeArrowheads="1"/>
              </p:cNvSpPr>
              <p:nvPr/>
            </p:nvSpPr>
            <p:spPr bwMode="auto">
              <a:xfrm>
                <a:off x="393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0" name="Rectangle 46"/>
              <p:cNvSpPr>
                <a:spLocks noChangeArrowheads="1"/>
              </p:cNvSpPr>
              <p:nvPr/>
            </p:nvSpPr>
            <p:spPr bwMode="auto">
              <a:xfrm>
                <a:off x="403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1" name="Rectangle 47"/>
              <p:cNvSpPr>
                <a:spLocks noChangeArrowheads="1"/>
              </p:cNvSpPr>
              <p:nvPr/>
            </p:nvSpPr>
            <p:spPr bwMode="auto">
              <a:xfrm>
                <a:off x="412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2" name="Rectangle 48"/>
              <p:cNvSpPr>
                <a:spLocks noChangeArrowheads="1"/>
              </p:cNvSpPr>
              <p:nvPr/>
            </p:nvSpPr>
            <p:spPr bwMode="auto">
              <a:xfrm>
                <a:off x="422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3" name="Rectangle 49"/>
              <p:cNvSpPr>
                <a:spLocks noChangeArrowheads="1"/>
              </p:cNvSpPr>
              <p:nvPr/>
            </p:nvSpPr>
            <p:spPr bwMode="auto">
              <a:xfrm>
                <a:off x="431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4" name="Rectangle 50"/>
              <p:cNvSpPr>
                <a:spLocks noChangeArrowheads="1"/>
              </p:cNvSpPr>
              <p:nvPr/>
            </p:nvSpPr>
            <p:spPr bwMode="auto">
              <a:xfrm>
                <a:off x="441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5" name="Rectangle 51"/>
              <p:cNvSpPr>
                <a:spLocks noChangeArrowheads="1"/>
              </p:cNvSpPr>
              <p:nvPr/>
            </p:nvSpPr>
            <p:spPr bwMode="auto">
              <a:xfrm>
                <a:off x="451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6" name="Rectangle 52"/>
              <p:cNvSpPr>
                <a:spLocks noChangeArrowheads="1"/>
              </p:cNvSpPr>
              <p:nvPr/>
            </p:nvSpPr>
            <p:spPr bwMode="auto">
              <a:xfrm>
                <a:off x="460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7" name="Rectangle 53"/>
              <p:cNvSpPr>
                <a:spLocks noChangeArrowheads="1"/>
              </p:cNvSpPr>
              <p:nvPr/>
            </p:nvSpPr>
            <p:spPr bwMode="auto">
              <a:xfrm>
                <a:off x="470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8" name="Rectangle 54"/>
              <p:cNvSpPr>
                <a:spLocks noChangeArrowheads="1"/>
              </p:cNvSpPr>
              <p:nvPr/>
            </p:nvSpPr>
            <p:spPr bwMode="auto">
              <a:xfrm>
                <a:off x="479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59" name="Rectangle 55"/>
              <p:cNvSpPr>
                <a:spLocks noChangeArrowheads="1"/>
              </p:cNvSpPr>
              <p:nvPr/>
            </p:nvSpPr>
            <p:spPr bwMode="auto">
              <a:xfrm>
                <a:off x="489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60" name="Rectangle 56"/>
              <p:cNvSpPr>
                <a:spLocks noChangeArrowheads="1"/>
              </p:cNvSpPr>
              <p:nvPr/>
            </p:nvSpPr>
            <p:spPr bwMode="auto">
              <a:xfrm>
                <a:off x="499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61" name="Rectangle 57"/>
              <p:cNvSpPr>
                <a:spLocks noChangeArrowheads="1"/>
              </p:cNvSpPr>
              <p:nvPr/>
            </p:nvSpPr>
            <p:spPr bwMode="auto">
              <a:xfrm>
                <a:off x="508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62" name="Rectangle 58"/>
              <p:cNvSpPr>
                <a:spLocks noChangeArrowheads="1"/>
              </p:cNvSpPr>
              <p:nvPr/>
            </p:nvSpPr>
            <p:spPr bwMode="auto">
              <a:xfrm>
                <a:off x="518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63" name="Rectangle 59"/>
              <p:cNvSpPr>
                <a:spLocks noChangeArrowheads="1"/>
              </p:cNvSpPr>
              <p:nvPr/>
            </p:nvSpPr>
            <p:spPr bwMode="auto">
              <a:xfrm>
                <a:off x="527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64" name="Rectangle 60"/>
              <p:cNvSpPr>
                <a:spLocks noChangeArrowheads="1"/>
              </p:cNvSpPr>
              <p:nvPr/>
            </p:nvSpPr>
            <p:spPr bwMode="auto">
              <a:xfrm>
                <a:off x="537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65" name="Rectangle 61"/>
              <p:cNvSpPr>
                <a:spLocks noChangeArrowheads="1"/>
              </p:cNvSpPr>
              <p:nvPr/>
            </p:nvSpPr>
            <p:spPr bwMode="auto">
              <a:xfrm>
                <a:off x="547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66" name="Rectangle 62"/>
              <p:cNvSpPr>
                <a:spLocks noChangeArrowheads="1"/>
              </p:cNvSpPr>
              <p:nvPr/>
            </p:nvSpPr>
            <p:spPr bwMode="auto">
              <a:xfrm>
                <a:off x="556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67" name="Rectangle 63"/>
              <p:cNvSpPr>
                <a:spLocks noChangeArrowheads="1"/>
              </p:cNvSpPr>
              <p:nvPr/>
            </p:nvSpPr>
            <p:spPr bwMode="auto">
              <a:xfrm>
                <a:off x="5662" y="6"/>
                <a:ext cx="48" cy="4320"/>
              </a:xfrm>
              <a:prstGeom prst="rect">
                <a:avLst/>
              </a:prstGeom>
              <a:solidFill>
                <a:schemeClr val="accent2"/>
              </a:solidFill>
              <a:ln w="9525">
                <a:noFill/>
                <a:miter lim="800000"/>
                <a:headEnd/>
                <a:tailEnd/>
              </a:ln>
              <a:effectLst/>
            </p:spPr>
            <p:txBody>
              <a:bodyPr wrap="none" anchor="ctr"/>
              <a:lstStyle/>
              <a:p>
                <a:endParaRPr lang="en-US"/>
              </a:p>
            </p:txBody>
          </p:sp>
        </p:grpSp>
        <p:sp>
          <p:nvSpPr>
            <p:cNvPr id="6" name="Rectangle 64"/>
            <p:cNvSpPr>
              <a:spLocks noChangeArrowheads="1"/>
            </p:cNvSpPr>
            <p:nvPr userDrawn="1"/>
          </p:nvSpPr>
          <p:spPr bwMode="auto">
            <a:xfrm>
              <a:off x="429" y="0"/>
              <a:ext cx="5331" cy="4320"/>
            </a:xfrm>
            <a:prstGeom prst="rect">
              <a:avLst/>
            </a:prstGeom>
            <a:solidFill>
              <a:schemeClr val="accent1">
                <a:alpha val="50000"/>
              </a:schemeClr>
            </a:solidFill>
            <a:ln w="9525">
              <a:noFill/>
              <a:miter lim="800000"/>
              <a:headEnd/>
              <a:tailEnd/>
            </a:ln>
            <a:effectLst/>
          </p:spPr>
          <p:txBody>
            <a:bodyPr wrap="none" anchor="ctr"/>
            <a:lstStyle/>
            <a:p>
              <a:endParaRPr lang="en-US"/>
            </a:p>
          </p:txBody>
        </p:sp>
        <p:sp>
          <p:nvSpPr>
            <p:cNvPr id="7" name="Rectangle 65"/>
            <p:cNvSpPr>
              <a:spLocks noChangeArrowheads="1"/>
            </p:cNvSpPr>
            <p:nvPr userDrawn="1"/>
          </p:nvSpPr>
          <p:spPr bwMode="auto">
            <a:xfrm>
              <a:off x="0" y="0"/>
              <a:ext cx="5760" cy="321"/>
            </a:xfrm>
            <a:prstGeom prst="rect">
              <a:avLst/>
            </a:prstGeom>
            <a:solidFill>
              <a:schemeClr val="hlink">
                <a:alpha val="50000"/>
              </a:schemeClr>
            </a:solidFill>
            <a:ln w="9525">
              <a:noFill/>
              <a:miter lim="800000"/>
              <a:headEnd/>
              <a:tailEnd/>
            </a:ln>
            <a:effectLst/>
          </p:spPr>
          <p:txBody>
            <a:bodyPr wrap="none" anchor="ctr"/>
            <a:lstStyle/>
            <a:p>
              <a:endParaRPr lang="en-US"/>
            </a:p>
          </p:txBody>
        </p:sp>
      </p:grpSp>
      <p:sp>
        <p:nvSpPr>
          <p:cNvPr id="68" name="Rectangle 66"/>
          <p:cNvSpPr>
            <a:spLocks noChangeArrowheads="1"/>
          </p:cNvSpPr>
          <p:nvPr/>
        </p:nvSpPr>
        <p:spPr bwMode="auto">
          <a:xfrm>
            <a:off x="3505200" y="2590800"/>
            <a:ext cx="4892675" cy="76200"/>
          </a:xfrm>
          <a:prstGeom prst="rect">
            <a:avLst/>
          </a:prstGeom>
          <a:solidFill>
            <a:schemeClr val="hlink">
              <a:alpha val="50000"/>
            </a:schemeClr>
          </a:solidFill>
          <a:ln w="9525">
            <a:noFill/>
            <a:miter lim="800000"/>
            <a:headEnd/>
            <a:tailEnd/>
          </a:ln>
          <a:effectLst/>
        </p:spPr>
        <p:txBody>
          <a:bodyPr wrap="none" anchor="ctr"/>
          <a:lstStyle/>
          <a:p>
            <a:pPr algn="ctr"/>
            <a:endParaRPr kumimoji="1" lang="en-US"/>
          </a:p>
        </p:txBody>
      </p:sp>
      <p:sp>
        <p:nvSpPr>
          <p:cNvPr id="4163" name="Rectangle 67"/>
          <p:cNvSpPr>
            <a:spLocks noGrp="1" noChangeArrowheads="1"/>
          </p:cNvSpPr>
          <p:nvPr>
            <p:ph type="ctrTitle" sz="quarter"/>
          </p:nvPr>
        </p:nvSpPr>
        <p:spPr>
          <a:xfrm>
            <a:off x="779463" y="1096963"/>
            <a:ext cx="7678737" cy="1431925"/>
          </a:xfrm>
        </p:spPr>
        <p:txBody>
          <a:bodyPr/>
          <a:lstStyle>
            <a:lvl1pPr algn="r">
              <a:defRPr/>
            </a:lvl1pPr>
          </a:lstStyle>
          <a:p>
            <a:r>
              <a:rPr lang="en-US"/>
              <a:t>Click to edit Master title style</a:t>
            </a:r>
          </a:p>
        </p:txBody>
      </p:sp>
      <p:sp>
        <p:nvSpPr>
          <p:cNvPr id="4164" name="Rectangle 68"/>
          <p:cNvSpPr>
            <a:spLocks noGrp="1" noChangeArrowheads="1"/>
          </p:cNvSpPr>
          <p:nvPr>
            <p:ph type="subTitle" sz="quarter" idx="1"/>
          </p:nvPr>
        </p:nvSpPr>
        <p:spPr>
          <a:xfrm>
            <a:off x="4021138" y="2860675"/>
            <a:ext cx="4437062" cy="3114675"/>
          </a:xfrm>
        </p:spPr>
        <p:txBody>
          <a:bodyPr/>
          <a:lstStyle>
            <a:lvl1pPr marL="0" indent="0">
              <a:buFont typeface="Wingdings" pitchFamily="-107" charset="2"/>
              <a:buNone/>
              <a:defRPr/>
            </a:lvl1pPr>
          </a:lstStyle>
          <a:p>
            <a:r>
              <a:rPr lang="en-US"/>
              <a:t>Click to edit Master subtitle style</a:t>
            </a:r>
          </a:p>
        </p:txBody>
      </p:sp>
      <p:sp>
        <p:nvSpPr>
          <p:cNvPr id="69" name="Rectangle 69"/>
          <p:cNvSpPr>
            <a:spLocks noGrp="1" noChangeArrowheads="1"/>
          </p:cNvSpPr>
          <p:nvPr>
            <p:ph type="dt" sz="quarter" idx="10"/>
          </p:nvPr>
        </p:nvSpPr>
        <p:spPr>
          <a:xfrm>
            <a:off x="685800" y="6248400"/>
            <a:ext cx="1905000" cy="457200"/>
          </a:xfrm>
        </p:spPr>
        <p:txBody>
          <a:bodyPr/>
          <a:lstStyle>
            <a:lvl1pPr>
              <a:defRPr/>
            </a:lvl1pPr>
          </a:lstStyle>
          <a:p>
            <a:endParaRPr lang="en-US"/>
          </a:p>
        </p:txBody>
      </p:sp>
      <p:sp>
        <p:nvSpPr>
          <p:cNvPr id="70" name="Rectangle 70"/>
          <p:cNvSpPr>
            <a:spLocks noGrp="1" noChangeArrowheads="1"/>
          </p:cNvSpPr>
          <p:nvPr>
            <p:ph type="ftr" sz="quarter" idx="11"/>
          </p:nvPr>
        </p:nvSpPr>
        <p:spPr>
          <a:xfrm>
            <a:off x="3124200" y="6248400"/>
            <a:ext cx="2895600" cy="457200"/>
          </a:xfrm>
        </p:spPr>
        <p:txBody>
          <a:bodyPr/>
          <a:lstStyle>
            <a:lvl1pPr>
              <a:defRPr/>
            </a:lvl1pPr>
          </a:lstStyle>
          <a:p>
            <a:endParaRPr lang="en-US"/>
          </a:p>
        </p:txBody>
      </p:sp>
      <p:sp>
        <p:nvSpPr>
          <p:cNvPr id="71" name="Rectangle 71"/>
          <p:cNvSpPr>
            <a:spLocks noGrp="1" noChangeArrowheads="1"/>
          </p:cNvSpPr>
          <p:nvPr>
            <p:ph type="sldNum" sz="quarter" idx="12"/>
          </p:nvPr>
        </p:nvSpPr>
        <p:spPr>
          <a:xfrm>
            <a:off x="6553200" y="6248400"/>
            <a:ext cx="1905000" cy="457200"/>
          </a:xfrm>
        </p:spPr>
        <p:txBody>
          <a:bodyPr/>
          <a:lstStyle>
            <a:lvl1pPr>
              <a:defRPr/>
            </a:lvl1pPr>
          </a:lstStyle>
          <a:p>
            <a:fld id="{61330F5E-DB0A-47F4-9997-80FC2598B74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endParaRPr lang="en-US"/>
          </a:p>
        </p:txBody>
      </p:sp>
      <p:sp>
        <p:nvSpPr>
          <p:cNvPr id="5" name="Rectangle 68"/>
          <p:cNvSpPr>
            <a:spLocks noGrp="1" noChangeArrowheads="1"/>
          </p:cNvSpPr>
          <p:nvPr>
            <p:ph type="ftr" sz="quarter" idx="11"/>
          </p:nvPr>
        </p:nvSpPr>
        <p:spPr>
          <a:ln/>
        </p:spPr>
        <p:txBody>
          <a:bodyPr/>
          <a:lstStyle>
            <a:lvl1pPr>
              <a:defRPr/>
            </a:lvl1pPr>
          </a:lstStyle>
          <a:p>
            <a:endParaRPr lang="en-US"/>
          </a:p>
        </p:txBody>
      </p:sp>
      <p:sp>
        <p:nvSpPr>
          <p:cNvPr id="6" name="Rectangle 69"/>
          <p:cNvSpPr>
            <a:spLocks noGrp="1" noChangeArrowheads="1"/>
          </p:cNvSpPr>
          <p:nvPr>
            <p:ph type="sldNum" sz="quarter" idx="12"/>
          </p:nvPr>
        </p:nvSpPr>
        <p:spPr>
          <a:ln/>
        </p:spPr>
        <p:txBody>
          <a:bodyPr/>
          <a:lstStyle>
            <a:lvl1pPr>
              <a:defRPr/>
            </a:lvl1pPr>
          </a:lstStyle>
          <a:p>
            <a:fld id="{F3B477D7-9AA1-4784-AAB2-8D67B311DC6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4525" y="192088"/>
            <a:ext cx="2039938" cy="59039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71538" y="192088"/>
            <a:ext cx="5970587" cy="59039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endParaRPr lang="en-US"/>
          </a:p>
        </p:txBody>
      </p:sp>
      <p:sp>
        <p:nvSpPr>
          <p:cNvPr id="5" name="Rectangle 68"/>
          <p:cNvSpPr>
            <a:spLocks noGrp="1" noChangeArrowheads="1"/>
          </p:cNvSpPr>
          <p:nvPr>
            <p:ph type="ftr" sz="quarter" idx="11"/>
          </p:nvPr>
        </p:nvSpPr>
        <p:spPr>
          <a:ln/>
        </p:spPr>
        <p:txBody>
          <a:bodyPr/>
          <a:lstStyle>
            <a:lvl1pPr>
              <a:defRPr/>
            </a:lvl1pPr>
          </a:lstStyle>
          <a:p>
            <a:endParaRPr lang="en-US"/>
          </a:p>
        </p:txBody>
      </p:sp>
      <p:sp>
        <p:nvSpPr>
          <p:cNvPr id="6" name="Rectangle 69"/>
          <p:cNvSpPr>
            <a:spLocks noGrp="1" noChangeArrowheads="1"/>
          </p:cNvSpPr>
          <p:nvPr>
            <p:ph type="sldNum" sz="quarter" idx="12"/>
          </p:nvPr>
        </p:nvSpPr>
        <p:spPr>
          <a:ln/>
        </p:spPr>
        <p:txBody>
          <a:bodyPr/>
          <a:lstStyle>
            <a:lvl1pPr>
              <a:defRPr/>
            </a:lvl1pPr>
          </a:lstStyle>
          <a:p>
            <a:fld id="{9F40568B-6072-41A8-8509-B0DD6B1A5C1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endParaRPr lang="en-US"/>
          </a:p>
        </p:txBody>
      </p:sp>
      <p:sp>
        <p:nvSpPr>
          <p:cNvPr id="5" name="Rectangle 68"/>
          <p:cNvSpPr>
            <a:spLocks noGrp="1" noChangeArrowheads="1"/>
          </p:cNvSpPr>
          <p:nvPr>
            <p:ph type="ftr" sz="quarter" idx="11"/>
          </p:nvPr>
        </p:nvSpPr>
        <p:spPr>
          <a:ln/>
        </p:spPr>
        <p:txBody>
          <a:bodyPr/>
          <a:lstStyle>
            <a:lvl1pPr>
              <a:defRPr/>
            </a:lvl1pPr>
          </a:lstStyle>
          <a:p>
            <a:endParaRPr lang="en-US"/>
          </a:p>
        </p:txBody>
      </p:sp>
      <p:sp>
        <p:nvSpPr>
          <p:cNvPr id="6" name="Rectangle 69"/>
          <p:cNvSpPr>
            <a:spLocks noGrp="1" noChangeArrowheads="1"/>
          </p:cNvSpPr>
          <p:nvPr>
            <p:ph type="sldNum" sz="quarter" idx="12"/>
          </p:nvPr>
        </p:nvSpPr>
        <p:spPr>
          <a:ln/>
        </p:spPr>
        <p:txBody>
          <a:bodyPr/>
          <a:lstStyle>
            <a:lvl1pPr>
              <a:defRPr/>
            </a:lvl1pPr>
          </a:lstStyle>
          <a:p>
            <a:fld id="{07BEC64C-1254-444A-9275-B9AF7A5124B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7"/>
          <p:cNvSpPr>
            <a:spLocks noGrp="1" noChangeArrowheads="1"/>
          </p:cNvSpPr>
          <p:nvPr>
            <p:ph type="dt" sz="half" idx="10"/>
          </p:nvPr>
        </p:nvSpPr>
        <p:spPr>
          <a:ln/>
        </p:spPr>
        <p:txBody>
          <a:bodyPr/>
          <a:lstStyle>
            <a:lvl1pPr>
              <a:defRPr/>
            </a:lvl1pPr>
          </a:lstStyle>
          <a:p>
            <a:endParaRPr lang="en-US"/>
          </a:p>
        </p:txBody>
      </p:sp>
      <p:sp>
        <p:nvSpPr>
          <p:cNvPr id="5" name="Rectangle 68"/>
          <p:cNvSpPr>
            <a:spLocks noGrp="1" noChangeArrowheads="1"/>
          </p:cNvSpPr>
          <p:nvPr>
            <p:ph type="ftr" sz="quarter" idx="11"/>
          </p:nvPr>
        </p:nvSpPr>
        <p:spPr>
          <a:ln/>
        </p:spPr>
        <p:txBody>
          <a:bodyPr/>
          <a:lstStyle>
            <a:lvl1pPr>
              <a:defRPr/>
            </a:lvl1pPr>
          </a:lstStyle>
          <a:p>
            <a:endParaRPr lang="en-US"/>
          </a:p>
        </p:txBody>
      </p:sp>
      <p:sp>
        <p:nvSpPr>
          <p:cNvPr id="6" name="Rectangle 69"/>
          <p:cNvSpPr>
            <a:spLocks noGrp="1" noChangeArrowheads="1"/>
          </p:cNvSpPr>
          <p:nvPr>
            <p:ph type="sldNum" sz="quarter" idx="12"/>
          </p:nvPr>
        </p:nvSpPr>
        <p:spPr>
          <a:ln/>
        </p:spPr>
        <p:txBody>
          <a:bodyPr/>
          <a:lstStyle>
            <a:lvl1pPr>
              <a:defRPr/>
            </a:lvl1pPr>
          </a:lstStyle>
          <a:p>
            <a:fld id="{B77CBEA7-7849-4007-BD93-205DD19CD8B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2813" y="1905000"/>
            <a:ext cx="39782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43488" y="1905000"/>
            <a:ext cx="3979862"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7"/>
          <p:cNvSpPr>
            <a:spLocks noGrp="1" noChangeArrowheads="1"/>
          </p:cNvSpPr>
          <p:nvPr>
            <p:ph type="dt" sz="half" idx="10"/>
          </p:nvPr>
        </p:nvSpPr>
        <p:spPr>
          <a:ln/>
        </p:spPr>
        <p:txBody>
          <a:bodyPr/>
          <a:lstStyle>
            <a:lvl1pPr>
              <a:defRPr/>
            </a:lvl1pPr>
          </a:lstStyle>
          <a:p>
            <a:endParaRPr lang="en-US"/>
          </a:p>
        </p:txBody>
      </p:sp>
      <p:sp>
        <p:nvSpPr>
          <p:cNvPr id="6" name="Rectangle 68"/>
          <p:cNvSpPr>
            <a:spLocks noGrp="1" noChangeArrowheads="1"/>
          </p:cNvSpPr>
          <p:nvPr>
            <p:ph type="ftr" sz="quarter" idx="11"/>
          </p:nvPr>
        </p:nvSpPr>
        <p:spPr>
          <a:ln/>
        </p:spPr>
        <p:txBody>
          <a:bodyPr/>
          <a:lstStyle>
            <a:lvl1pPr>
              <a:defRPr/>
            </a:lvl1pPr>
          </a:lstStyle>
          <a:p>
            <a:endParaRPr lang="en-US"/>
          </a:p>
        </p:txBody>
      </p:sp>
      <p:sp>
        <p:nvSpPr>
          <p:cNvPr id="7" name="Rectangle 69"/>
          <p:cNvSpPr>
            <a:spLocks noGrp="1" noChangeArrowheads="1"/>
          </p:cNvSpPr>
          <p:nvPr>
            <p:ph type="sldNum" sz="quarter" idx="12"/>
          </p:nvPr>
        </p:nvSpPr>
        <p:spPr>
          <a:ln/>
        </p:spPr>
        <p:txBody>
          <a:bodyPr/>
          <a:lstStyle>
            <a:lvl1pPr>
              <a:defRPr/>
            </a:lvl1pPr>
          </a:lstStyle>
          <a:p>
            <a:fld id="{DF85D5F5-0D1D-4548-A35B-8F5CF03E664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7"/>
          <p:cNvSpPr>
            <a:spLocks noGrp="1" noChangeArrowheads="1"/>
          </p:cNvSpPr>
          <p:nvPr>
            <p:ph type="dt" sz="half" idx="10"/>
          </p:nvPr>
        </p:nvSpPr>
        <p:spPr>
          <a:ln/>
        </p:spPr>
        <p:txBody>
          <a:bodyPr/>
          <a:lstStyle>
            <a:lvl1pPr>
              <a:defRPr/>
            </a:lvl1pPr>
          </a:lstStyle>
          <a:p>
            <a:endParaRPr lang="en-US"/>
          </a:p>
        </p:txBody>
      </p:sp>
      <p:sp>
        <p:nvSpPr>
          <p:cNvPr id="8" name="Rectangle 68"/>
          <p:cNvSpPr>
            <a:spLocks noGrp="1" noChangeArrowheads="1"/>
          </p:cNvSpPr>
          <p:nvPr>
            <p:ph type="ftr" sz="quarter" idx="11"/>
          </p:nvPr>
        </p:nvSpPr>
        <p:spPr>
          <a:ln/>
        </p:spPr>
        <p:txBody>
          <a:bodyPr/>
          <a:lstStyle>
            <a:lvl1pPr>
              <a:defRPr/>
            </a:lvl1pPr>
          </a:lstStyle>
          <a:p>
            <a:endParaRPr lang="en-US"/>
          </a:p>
        </p:txBody>
      </p:sp>
      <p:sp>
        <p:nvSpPr>
          <p:cNvPr id="9" name="Rectangle 69"/>
          <p:cNvSpPr>
            <a:spLocks noGrp="1" noChangeArrowheads="1"/>
          </p:cNvSpPr>
          <p:nvPr>
            <p:ph type="sldNum" sz="quarter" idx="12"/>
          </p:nvPr>
        </p:nvSpPr>
        <p:spPr>
          <a:ln/>
        </p:spPr>
        <p:txBody>
          <a:bodyPr/>
          <a:lstStyle>
            <a:lvl1pPr>
              <a:defRPr/>
            </a:lvl1pPr>
          </a:lstStyle>
          <a:p>
            <a:fld id="{C9A83D03-EF64-4FB3-888B-7402D093F5C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7"/>
          <p:cNvSpPr>
            <a:spLocks noGrp="1" noChangeArrowheads="1"/>
          </p:cNvSpPr>
          <p:nvPr>
            <p:ph type="dt" sz="half" idx="10"/>
          </p:nvPr>
        </p:nvSpPr>
        <p:spPr>
          <a:ln/>
        </p:spPr>
        <p:txBody>
          <a:bodyPr/>
          <a:lstStyle>
            <a:lvl1pPr>
              <a:defRPr/>
            </a:lvl1pPr>
          </a:lstStyle>
          <a:p>
            <a:endParaRPr lang="en-US"/>
          </a:p>
        </p:txBody>
      </p:sp>
      <p:sp>
        <p:nvSpPr>
          <p:cNvPr id="4" name="Rectangle 68"/>
          <p:cNvSpPr>
            <a:spLocks noGrp="1" noChangeArrowheads="1"/>
          </p:cNvSpPr>
          <p:nvPr>
            <p:ph type="ftr" sz="quarter" idx="11"/>
          </p:nvPr>
        </p:nvSpPr>
        <p:spPr>
          <a:ln/>
        </p:spPr>
        <p:txBody>
          <a:bodyPr/>
          <a:lstStyle>
            <a:lvl1pPr>
              <a:defRPr/>
            </a:lvl1pPr>
          </a:lstStyle>
          <a:p>
            <a:endParaRPr lang="en-US"/>
          </a:p>
        </p:txBody>
      </p:sp>
      <p:sp>
        <p:nvSpPr>
          <p:cNvPr id="5" name="Rectangle 69"/>
          <p:cNvSpPr>
            <a:spLocks noGrp="1" noChangeArrowheads="1"/>
          </p:cNvSpPr>
          <p:nvPr>
            <p:ph type="sldNum" sz="quarter" idx="12"/>
          </p:nvPr>
        </p:nvSpPr>
        <p:spPr>
          <a:ln/>
        </p:spPr>
        <p:txBody>
          <a:bodyPr/>
          <a:lstStyle>
            <a:lvl1pPr>
              <a:defRPr/>
            </a:lvl1pPr>
          </a:lstStyle>
          <a:p>
            <a:fld id="{F9745C5F-250C-47AF-8EAE-31869061FBC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7"/>
          <p:cNvSpPr>
            <a:spLocks noGrp="1" noChangeArrowheads="1"/>
          </p:cNvSpPr>
          <p:nvPr>
            <p:ph type="dt" sz="half" idx="10"/>
          </p:nvPr>
        </p:nvSpPr>
        <p:spPr>
          <a:ln/>
        </p:spPr>
        <p:txBody>
          <a:bodyPr/>
          <a:lstStyle>
            <a:lvl1pPr>
              <a:defRPr/>
            </a:lvl1pPr>
          </a:lstStyle>
          <a:p>
            <a:endParaRPr lang="en-US"/>
          </a:p>
        </p:txBody>
      </p:sp>
      <p:sp>
        <p:nvSpPr>
          <p:cNvPr id="3" name="Rectangle 68"/>
          <p:cNvSpPr>
            <a:spLocks noGrp="1" noChangeArrowheads="1"/>
          </p:cNvSpPr>
          <p:nvPr>
            <p:ph type="ftr" sz="quarter" idx="11"/>
          </p:nvPr>
        </p:nvSpPr>
        <p:spPr>
          <a:ln/>
        </p:spPr>
        <p:txBody>
          <a:bodyPr/>
          <a:lstStyle>
            <a:lvl1pPr>
              <a:defRPr/>
            </a:lvl1pPr>
          </a:lstStyle>
          <a:p>
            <a:endParaRPr lang="en-US"/>
          </a:p>
        </p:txBody>
      </p:sp>
      <p:sp>
        <p:nvSpPr>
          <p:cNvPr id="4" name="Rectangle 69"/>
          <p:cNvSpPr>
            <a:spLocks noGrp="1" noChangeArrowheads="1"/>
          </p:cNvSpPr>
          <p:nvPr>
            <p:ph type="sldNum" sz="quarter" idx="12"/>
          </p:nvPr>
        </p:nvSpPr>
        <p:spPr>
          <a:ln/>
        </p:spPr>
        <p:txBody>
          <a:bodyPr/>
          <a:lstStyle>
            <a:lvl1pPr>
              <a:defRPr/>
            </a:lvl1pPr>
          </a:lstStyle>
          <a:p>
            <a:fld id="{1F054EA8-9E84-49D1-A2BA-1591F1B55A0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endParaRPr lang="en-US"/>
          </a:p>
        </p:txBody>
      </p:sp>
      <p:sp>
        <p:nvSpPr>
          <p:cNvPr id="6" name="Rectangle 68"/>
          <p:cNvSpPr>
            <a:spLocks noGrp="1" noChangeArrowheads="1"/>
          </p:cNvSpPr>
          <p:nvPr>
            <p:ph type="ftr" sz="quarter" idx="11"/>
          </p:nvPr>
        </p:nvSpPr>
        <p:spPr>
          <a:ln/>
        </p:spPr>
        <p:txBody>
          <a:bodyPr/>
          <a:lstStyle>
            <a:lvl1pPr>
              <a:defRPr/>
            </a:lvl1pPr>
          </a:lstStyle>
          <a:p>
            <a:endParaRPr lang="en-US"/>
          </a:p>
        </p:txBody>
      </p:sp>
      <p:sp>
        <p:nvSpPr>
          <p:cNvPr id="7" name="Rectangle 69"/>
          <p:cNvSpPr>
            <a:spLocks noGrp="1" noChangeArrowheads="1"/>
          </p:cNvSpPr>
          <p:nvPr>
            <p:ph type="sldNum" sz="quarter" idx="12"/>
          </p:nvPr>
        </p:nvSpPr>
        <p:spPr>
          <a:ln/>
        </p:spPr>
        <p:txBody>
          <a:bodyPr/>
          <a:lstStyle>
            <a:lvl1pPr>
              <a:defRPr/>
            </a:lvl1pPr>
          </a:lstStyle>
          <a:p>
            <a:fld id="{644EBB14-02D2-4C38-B9BF-B97791B9890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endParaRPr lang="en-US"/>
          </a:p>
        </p:txBody>
      </p:sp>
      <p:sp>
        <p:nvSpPr>
          <p:cNvPr id="6" name="Rectangle 68"/>
          <p:cNvSpPr>
            <a:spLocks noGrp="1" noChangeArrowheads="1"/>
          </p:cNvSpPr>
          <p:nvPr>
            <p:ph type="ftr" sz="quarter" idx="11"/>
          </p:nvPr>
        </p:nvSpPr>
        <p:spPr>
          <a:ln/>
        </p:spPr>
        <p:txBody>
          <a:bodyPr/>
          <a:lstStyle>
            <a:lvl1pPr>
              <a:defRPr/>
            </a:lvl1pPr>
          </a:lstStyle>
          <a:p>
            <a:endParaRPr lang="en-US"/>
          </a:p>
        </p:txBody>
      </p:sp>
      <p:sp>
        <p:nvSpPr>
          <p:cNvPr id="7" name="Rectangle 69"/>
          <p:cNvSpPr>
            <a:spLocks noGrp="1" noChangeArrowheads="1"/>
          </p:cNvSpPr>
          <p:nvPr>
            <p:ph type="sldNum" sz="quarter" idx="12"/>
          </p:nvPr>
        </p:nvSpPr>
        <p:spPr>
          <a:ln/>
        </p:spPr>
        <p:txBody>
          <a:bodyPr/>
          <a:lstStyle>
            <a:lvl1pPr>
              <a:defRPr/>
            </a:lvl1pPr>
          </a:lstStyle>
          <a:p>
            <a:fld id="{FA06B7E0-EE25-4848-89C2-79427E43589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0C0C0"/>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7175" cy="6867525"/>
            <a:chOff x="0" y="0"/>
            <a:chExt cx="5762" cy="4326"/>
          </a:xfrm>
        </p:grpSpPr>
        <p:sp>
          <p:nvSpPr>
            <p:cNvPr id="3075" name="Rectangle 3"/>
            <p:cNvSpPr>
              <a:spLocks noChangeArrowheads="1"/>
            </p:cNvSpPr>
            <p:nvPr userDrawn="1"/>
          </p:nvSpPr>
          <p:spPr bwMode="hidden">
            <a:xfrm>
              <a:off x="0" y="0"/>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76" name="Rectangle 4"/>
            <p:cNvSpPr>
              <a:spLocks noChangeArrowheads="1"/>
            </p:cNvSpPr>
            <p:nvPr userDrawn="1"/>
          </p:nvSpPr>
          <p:spPr bwMode="hidden">
            <a:xfrm>
              <a:off x="9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77" name="Rectangle 5"/>
            <p:cNvSpPr>
              <a:spLocks noChangeArrowheads="1"/>
            </p:cNvSpPr>
            <p:nvPr userDrawn="1"/>
          </p:nvSpPr>
          <p:spPr bwMode="hidden">
            <a:xfrm>
              <a:off x="19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78" name="Rectangle 6"/>
            <p:cNvSpPr>
              <a:spLocks noChangeArrowheads="1"/>
            </p:cNvSpPr>
            <p:nvPr userDrawn="1"/>
          </p:nvSpPr>
          <p:spPr bwMode="hidden">
            <a:xfrm>
              <a:off x="28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79" name="Rectangle 7"/>
            <p:cNvSpPr>
              <a:spLocks noChangeArrowheads="1"/>
            </p:cNvSpPr>
            <p:nvPr userDrawn="1"/>
          </p:nvSpPr>
          <p:spPr bwMode="hidden">
            <a:xfrm>
              <a:off x="38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0" name="Rectangle 8"/>
            <p:cNvSpPr>
              <a:spLocks noChangeArrowheads="1"/>
            </p:cNvSpPr>
            <p:nvPr userDrawn="1"/>
          </p:nvSpPr>
          <p:spPr bwMode="hidden">
            <a:xfrm>
              <a:off x="48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1" name="Rectangle 9"/>
            <p:cNvSpPr>
              <a:spLocks noChangeArrowheads="1"/>
            </p:cNvSpPr>
            <p:nvPr userDrawn="1"/>
          </p:nvSpPr>
          <p:spPr bwMode="hidden">
            <a:xfrm>
              <a:off x="57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2" name="Rectangle 10"/>
            <p:cNvSpPr>
              <a:spLocks noChangeArrowheads="1"/>
            </p:cNvSpPr>
            <p:nvPr userDrawn="1"/>
          </p:nvSpPr>
          <p:spPr bwMode="hidden">
            <a:xfrm>
              <a:off x="67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3" name="Rectangle 11"/>
            <p:cNvSpPr>
              <a:spLocks noChangeArrowheads="1"/>
            </p:cNvSpPr>
            <p:nvPr userDrawn="1"/>
          </p:nvSpPr>
          <p:spPr bwMode="hidden">
            <a:xfrm>
              <a:off x="76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4" name="Rectangle 12"/>
            <p:cNvSpPr>
              <a:spLocks noChangeArrowheads="1"/>
            </p:cNvSpPr>
            <p:nvPr userDrawn="1"/>
          </p:nvSpPr>
          <p:spPr bwMode="hidden">
            <a:xfrm>
              <a:off x="86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5" name="Rectangle 13"/>
            <p:cNvSpPr>
              <a:spLocks noChangeArrowheads="1"/>
            </p:cNvSpPr>
            <p:nvPr userDrawn="1"/>
          </p:nvSpPr>
          <p:spPr bwMode="hidden">
            <a:xfrm>
              <a:off x="96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6" name="Rectangle 14"/>
            <p:cNvSpPr>
              <a:spLocks noChangeArrowheads="1"/>
            </p:cNvSpPr>
            <p:nvPr userDrawn="1"/>
          </p:nvSpPr>
          <p:spPr bwMode="hidden">
            <a:xfrm>
              <a:off x="105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7" name="Rectangle 15"/>
            <p:cNvSpPr>
              <a:spLocks noChangeArrowheads="1"/>
            </p:cNvSpPr>
            <p:nvPr userDrawn="1"/>
          </p:nvSpPr>
          <p:spPr bwMode="hidden">
            <a:xfrm>
              <a:off x="115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8" name="Rectangle 16"/>
            <p:cNvSpPr>
              <a:spLocks noChangeArrowheads="1"/>
            </p:cNvSpPr>
            <p:nvPr userDrawn="1"/>
          </p:nvSpPr>
          <p:spPr bwMode="hidden">
            <a:xfrm>
              <a:off x="124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89" name="Rectangle 17"/>
            <p:cNvSpPr>
              <a:spLocks noChangeArrowheads="1"/>
            </p:cNvSpPr>
            <p:nvPr userDrawn="1"/>
          </p:nvSpPr>
          <p:spPr bwMode="hidden">
            <a:xfrm>
              <a:off x="134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0" name="Rectangle 18"/>
            <p:cNvSpPr>
              <a:spLocks noChangeArrowheads="1"/>
            </p:cNvSpPr>
            <p:nvPr userDrawn="1"/>
          </p:nvSpPr>
          <p:spPr bwMode="hidden">
            <a:xfrm>
              <a:off x="144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1" name="Rectangle 19"/>
            <p:cNvSpPr>
              <a:spLocks noChangeArrowheads="1"/>
            </p:cNvSpPr>
            <p:nvPr userDrawn="1"/>
          </p:nvSpPr>
          <p:spPr bwMode="hidden">
            <a:xfrm>
              <a:off x="153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2" name="Rectangle 20"/>
            <p:cNvSpPr>
              <a:spLocks noChangeArrowheads="1"/>
            </p:cNvSpPr>
            <p:nvPr userDrawn="1"/>
          </p:nvSpPr>
          <p:spPr bwMode="hidden">
            <a:xfrm>
              <a:off x="163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3" name="Rectangle 21"/>
            <p:cNvSpPr>
              <a:spLocks noChangeArrowheads="1"/>
            </p:cNvSpPr>
            <p:nvPr userDrawn="1"/>
          </p:nvSpPr>
          <p:spPr bwMode="hidden">
            <a:xfrm>
              <a:off x="172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4" name="Rectangle 22"/>
            <p:cNvSpPr>
              <a:spLocks noChangeArrowheads="1"/>
            </p:cNvSpPr>
            <p:nvPr userDrawn="1"/>
          </p:nvSpPr>
          <p:spPr bwMode="hidden">
            <a:xfrm>
              <a:off x="182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5" name="Rectangle 23"/>
            <p:cNvSpPr>
              <a:spLocks noChangeArrowheads="1"/>
            </p:cNvSpPr>
            <p:nvPr userDrawn="1"/>
          </p:nvSpPr>
          <p:spPr bwMode="hidden">
            <a:xfrm>
              <a:off x="192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6" name="Rectangle 24"/>
            <p:cNvSpPr>
              <a:spLocks noChangeArrowheads="1"/>
            </p:cNvSpPr>
            <p:nvPr userDrawn="1"/>
          </p:nvSpPr>
          <p:spPr bwMode="hidden">
            <a:xfrm>
              <a:off x="201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7" name="Rectangle 25"/>
            <p:cNvSpPr>
              <a:spLocks noChangeArrowheads="1"/>
            </p:cNvSpPr>
            <p:nvPr userDrawn="1"/>
          </p:nvSpPr>
          <p:spPr bwMode="hidden">
            <a:xfrm>
              <a:off x="211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8" name="Rectangle 26"/>
            <p:cNvSpPr>
              <a:spLocks noChangeArrowheads="1"/>
            </p:cNvSpPr>
            <p:nvPr userDrawn="1"/>
          </p:nvSpPr>
          <p:spPr bwMode="hidden">
            <a:xfrm>
              <a:off x="220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099" name="Rectangle 27"/>
            <p:cNvSpPr>
              <a:spLocks noChangeArrowheads="1"/>
            </p:cNvSpPr>
            <p:nvPr userDrawn="1"/>
          </p:nvSpPr>
          <p:spPr bwMode="hidden">
            <a:xfrm>
              <a:off x="230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0" name="Rectangle 28"/>
            <p:cNvSpPr>
              <a:spLocks noChangeArrowheads="1"/>
            </p:cNvSpPr>
            <p:nvPr userDrawn="1"/>
          </p:nvSpPr>
          <p:spPr bwMode="hidden">
            <a:xfrm>
              <a:off x="240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1" name="Rectangle 29"/>
            <p:cNvSpPr>
              <a:spLocks noChangeArrowheads="1"/>
            </p:cNvSpPr>
            <p:nvPr userDrawn="1"/>
          </p:nvSpPr>
          <p:spPr bwMode="hidden">
            <a:xfrm>
              <a:off x="249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2" name="Rectangle 30"/>
            <p:cNvSpPr>
              <a:spLocks noChangeArrowheads="1"/>
            </p:cNvSpPr>
            <p:nvPr userDrawn="1"/>
          </p:nvSpPr>
          <p:spPr bwMode="hidden">
            <a:xfrm>
              <a:off x="259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3" name="Rectangle 31"/>
            <p:cNvSpPr>
              <a:spLocks noChangeArrowheads="1"/>
            </p:cNvSpPr>
            <p:nvPr userDrawn="1"/>
          </p:nvSpPr>
          <p:spPr bwMode="hidden">
            <a:xfrm>
              <a:off x="268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4" name="Rectangle 32"/>
            <p:cNvSpPr>
              <a:spLocks noChangeArrowheads="1"/>
            </p:cNvSpPr>
            <p:nvPr userDrawn="1"/>
          </p:nvSpPr>
          <p:spPr bwMode="hidden">
            <a:xfrm>
              <a:off x="278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5" name="Rectangle 33"/>
            <p:cNvSpPr>
              <a:spLocks noChangeArrowheads="1"/>
            </p:cNvSpPr>
            <p:nvPr userDrawn="1"/>
          </p:nvSpPr>
          <p:spPr bwMode="hidden">
            <a:xfrm>
              <a:off x="288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6" name="Rectangle 34"/>
            <p:cNvSpPr>
              <a:spLocks noChangeArrowheads="1"/>
            </p:cNvSpPr>
            <p:nvPr userDrawn="1"/>
          </p:nvSpPr>
          <p:spPr bwMode="hidden">
            <a:xfrm>
              <a:off x="297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7" name="Rectangle 35"/>
            <p:cNvSpPr>
              <a:spLocks noChangeArrowheads="1"/>
            </p:cNvSpPr>
            <p:nvPr userDrawn="1"/>
          </p:nvSpPr>
          <p:spPr bwMode="hidden">
            <a:xfrm>
              <a:off x="307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8" name="Rectangle 36"/>
            <p:cNvSpPr>
              <a:spLocks noChangeArrowheads="1"/>
            </p:cNvSpPr>
            <p:nvPr userDrawn="1"/>
          </p:nvSpPr>
          <p:spPr bwMode="hidden">
            <a:xfrm>
              <a:off x="316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09" name="Rectangle 37"/>
            <p:cNvSpPr>
              <a:spLocks noChangeArrowheads="1"/>
            </p:cNvSpPr>
            <p:nvPr userDrawn="1"/>
          </p:nvSpPr>
          <p:spPr bwMode="hidden">
            <a:xfrm>
              <a:off x="326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0" name="Rectangle 38"/>
            <p:cNvSpPr>
              <a:spLocks noChangeArrowheads="1"/>
            </p:cNvSpPr>
            <p:nvPr userDrawn="1"/>
          </p:nvSpPr>
          <p:spPr bwMode="hidden">
            <a:xfrm>
              <a:off x="336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1" name="Rectangle 39"/>
            <p:cNvSpPr>
              <a:spLocks noChangeArrowheads="1"/>
            </p:cNvSpPr>
            <p:nvPr userDrawn="1"/>
          </p:nvSpPr>
          <p:spPr bwMode="hidden">
            <a:xfrm>
              <a:off x="345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2" name="Rectangle 40"/>
            <p:cNvSpPr>
              <a:spLocks noChangeArrowheads="1"/>
            </p:cNvSpPr>
            <p:nvPr userDrawn="1"/>
          </p:nvSpPr>
          <p:spPr bwMode="hidden">
            <a:xfrm>
              <a:off x="355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3" name="Rectangle 41"/>
            <p:cNvSpPr>
              <a:spLocks noChangeArrowheads="1"/>
            </p:cNvSpPr>
            <p:nvPr userDrawn="1"/>
          </p:nvSpPr>
          <p:spPr bwMode="hidden">
            <a:xfrm>
              <a:off x="364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4" name="Rectangle 42"/>
            <p:cNvSpPr>
              <a:spLocks noChangeArrowheads="1"/>
            </p:cNvSpPr>
            <p:nvPr userDrawn="1"/>
          </p:nvSpPr>
          <p:spPr bwMode="hidden">
            <a:xfrm>
              <a:off x="374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5" name="Rectangle 43"/>
            <p:cNvSpPr>
              <a:spLocks noChangeArrowheads="1"/>
            </p:cNvSpPr>
            <p:nvPr userDrawn="1"/>
          </p:nvSpPr>
          <p:spPr bwMode="hidden">
            <a:xfrm>
              <a:off x="384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6" name="Rectangle 44"/>
            <p:cNvSpPr>
              <a:spLocks noChangeArrowheads="1"/>
            </p:cNvSpPr>
            <p:nvPr userDrawn="1"/>
          </p:nvSpPr>
          <p:spPr bwMode="hidden">
            <a:xfrm>
              <a:off x="393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7" name="Rectangle 45"/>
            <p:cNvSpPr>
              <a:spLocks noChangeArrowheads="1"/>
            </p:cNvSpPr>
            <p:nvPr userDrawn="1"/>
          </p:nvSpPr>
          <p:spPr bwMode="hidden">
            <a:xfrm>
              <a:off x="403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8" name="Rectangle 46"/>
            <p:cNvSpPr>
              <a:spLocks noChangeArrowheads="1"/>
            </p:cNvSpPr>
            <p:nvPr userDrawn="1"/>
          </p:nvSpPr>
          <p:spPr bwMode="hidden">
            <a:xfrm>
              <a:off x="412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19" name="Rectangle 47"/>
            <p:cNvSpPr>
              <a:spLocks noChangeArrowheads="1"/>
            </p:cNvSpPr>
            <p:nvPr userDrawn="1"/>
          </p:nvSpPr>
          <p:spPr bwMode="hidden">
            <a:xfrm>
              <a:off x="422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0" name="Rectangle 48"/>
            <p:cNvSpPr>
              <a:spLocks noChangeArrowheads="1"/>
            </p:cNvSpPr>
            <p:nvPr userDrawn="1"/>
          </p:nvSpPr>
          <p:spPr bwMode="hidden">
            <a:xfrm>
              <a:off x="432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1" name="Rectangle 49"/>
            <p:cNvSpPr>
              <a:spLocks noChangeArrowheads="1"/>
            </p:cNvSpPr>
            <p:nvPr userDrawn="1"/>
          </p:nvSpPr>
          <p:spPr bwMode="hidden">
            <a:xfrm>
              <a:off x="441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2" name="Rectangle 50"/>
            <p:cNvSpPr>
              <a:spLocks noChangeArrowheads="1"/>
            </p:cNvSpPr>
            <p:nvPr userDrawn="1"/>
          </p:nvSpPr>
          <p:spPr bwMode="hidden">
            <a:xfrm>
              <a:off x="451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3" name="Rectangle 51"/>
            <p:cNvSpPr>
              <a:spLocks noChangeArrowheads="1"/>
            </p:cNvSpPr>
            <p:nvPr userDrawn="1"/>
          </p:nvSpPr>
          <p:spPr bwMode="hidden">
            <a:xfrm>
              <a:off x="460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4" name="Rectangle 52"/>
            <p:cNvSpPr>
              <a:spLocks noChangeArrowheads="1"/>
            </p:cNvSpPr>
            <p:nvPr userDrawn="1"/>
          </p:nvSpPr>
          <p:spPr bwMode="hidden">
            <a:xfrm>
              <a:off x="470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5" name="Rectangle 53"/>
            <p:cNvSpPr>
              <a:spLocks noChangeArrowheads="1"/>
            </p:cNvSpPr>
            <p:nvPr userDrawn="1"/>
          </p:nvSpPr>
          <p:spPr bwMode="hidden">
            <a:xfrm>
              <a:off x="480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6" name="Rectangle 54"/>
            <p:cNvSpPr>
              <a:spLocks noChangeArrowheads="1"/>
            </p:cNvSpPr>
            <p:nvPr userDrawn="1"/>
          </p:nvSpPr>
          <p:spPr bwMode="hidden">
            <a:xfrm>
              <a:off x="489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7" name="Rectangle 55"/>
            <p:cNvSpPr>
              <a:spLocks noChangeArrowheads="1"/>
            </p:cNvSpPr>
            <p:nvPr userDrawn="1"/>
          </p:nvSpPr>
          <p:spPr bwMode="hidden">
            <a:xfrm>
              <a:off x="499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8" name="Rectangle 56"/>
            <p:cNvSpPr>
              <a:spLocks noChangeArrowheads="1"/>
            </p:cNvSpPr>
            <p:nvPr userDrawn="1"/>
          </p:nvSpPr>
          <p:spPr bwMode="hidden">
            <a:xfrm>
              <a:off x="508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29" name="Rectangle 57"/>
            <p:cNvSpPr>
              <a:spLocks noChangeArrowheads="1"/>
            </p:cNvSpPr>
            <p:nvPr userDrawn="1"/>
          </p:nvSpPr>
          <p:spPr bwMode="hidden">
            <a:xfrm>
              <a:off x="518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30" name="Rectangle 58"/>
            <p:cNvSpPr>
              <a:spLocks noChangeArrowheads="1"/>
            </p:cNvSpPr>
            <p:nvPr userDrawn="1"/>
          </p:nvSpPr>
          <p:spPr bwMode="hidden">
            <a:xfrm>
              <a:off x="528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31" name="Rectangle 59"/>
            <p:cNvSpPr>
              <a:spLocks noChangeArrowheads="1"/>
            </p:cNvSpPr>
            <p:nvPr userDrawn="1"/>
          </p:nvSpPr>
          <p:spPr bwMode="hidden">
            <a:xfrm>
              <a:off x="537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32" name="Rectangle 60"/>
            <p:cNvSpPr>
              <a:spLocks noChangeArrowheads="1"/>
            </p:cNvSpPr>
            <p:nvPr userDrawn="1"/>
          </p:nvSpPr>
          <p:spPr bwMode="hidden">
            <a:xfrm>
              <a:off x="547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33" name="Rectangle 61"/>
            <p:cNvSpPr>
              <a:spLocks noChangeArrowheads="1"/>
            </p:cNvSpPr>
            <p:nvPr userDrawn="1"/>
          </p:nvSpPr>
          <p:spPr bwMode="hidden">
            <a:xfrm>
              <a:off x="556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34" name="Rectangle 62"/>
            <p:cNvSpPr>
              <a:spLocks noChangeArrowheads="1"/>
            </p:cNvSpPr>
            <p:nvPr userDrawn="1"/>
          </p:nvSpPr>
          <p:spPr bwMode="hidden">
            <a:xfrm>
              <a:off x="566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3135" name="Rectangle 63"/>
            <p:cNvSpPr>
              <a:spLocks noChangeArrowheads="1"/>
            </p:cNvSpPr>
            <p:nvPr userDrawn="1"/>
          </p:nvSpPr>
          <p:spPr bwMode="hidden">
            <a:xfrm>
              <a:off x="431" y="0"/>
              <a:ext cx="5331" cy="4320"/>
            </a:xfrm>
            <a:prstGeom prst="rect">
              <a:avLst/>
            </a:prstGeom>
            <a:solidFill>
              <a:schemeClr val="accent1">
                <a:alpha val="50000"/>
              </a:schemeClr>
            </a:solidFill>
            <a:ln w="9525">
              <a:noFill/>
              <a:miter lim="800000"/>
              <a:headEnd/>
              <a:tailEnd/>
            </a:ln>
            <a:effectLst/>
          </p:spPr>
          <p:txBody>
            <a:bodyPr wrap="none" anchor="ctr"/>
            <a:lstStyle/>
            <a:p>
              <a:endParaRPr lang="en-US"/>
            </a:p>
          </p:txBody>
        </p:sp>
        <p:sp>
          <p:nvSpPr>
            <p:cNvPr id="3136" name="Rectangle 64"/>
            <p:cNvSpPr>
              <a:spLocks noChangeArrowheads="1"/>
            </p:cNvSpPr>
            <p:nvPr userDrawn="1"/>
          </p:nvSpPr>
          <p:spPr bwMode="blackGray">
            <a:xfrm>
              <a:off x="0" y="1081"/>
              <a:ext cx="4378" cy="47"/>
            </a:xfrm>
            <a:prstGeom prst="rect">
              <a:avLst/>
            </a:prstGeom>
            <a:solidFill>
              <a:schemeClr val="hlink">
                <a:alpha val="50000"/>
              </a:schemeClr>
            </a:solidFill>
            <a:ln w="9525">
              <a:noFill/>
              <a:miter lim="800000"/>
              <a:headEnd/>
              <a:tailEnd/>
            </a:ln>
            <a:effectLst/>
          </p:spPr>
          <p:txBody>
            <a:bodyPr wrap="none" anchor="ctr"/>
            <a:lstStyle/>
            <a:p>
              <a:endParaRPr lang="en-US"/>
            </a:p>
          </p:txBody>
        </p:sp>
      </p:grpSp>
      <p:sp>
        <p:nvSpPr>
          <p:cNvPr id="1027" name="Rectangle 65"/>
          <p:cNvSpPr>
            <a:spLocks noGrp="1" noChangeArrowheads="1"/>
          </p:cNvSpPr>
          <p:nvPr>
            <p:ph type="title"/>
          </p:nvPr>
        </p:nvSpPr>
        <p:spPr bwMode="auto">
          <a:xfrm>
            <a:off x="871538" y="192088"/>
            <a:ext cx="8162925" cy="14319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spAutoFit/>
          </a:bodyPr>
          <a:lstStyle/>
          <a:p>
            <a:pPr lvl="0"/>
            <a:r>
              <a:rPr lang="en-US" smtClean="0"/>
              <a:t>Click to edit Master title style</a:t>
            </a:r>
          </a:p>
        </p:txBody>
      </p:sp>
      <p:sp>
        <p:nvSpPr>
          <p:cNvPr id="1028" name="Rectangle 66"/>
          <p:cNvSpPr>
            <a:spLocks noGrp="1" noChangeArrowheads="1"/>
          </p:cNvSpPr>
          <p:nvPr>
            <p:ph type="body" idx="1"/>
          </p:nvPr>
        </p:nvSpPr>
        <p:spPr bwMode="auto">
          <a:xfrm>
            <a:off x="912813" y="1905000"/>
            <a:ext cx="8110537"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39" name="Rectangle 67"/>
          <p:cNvSpPr>
            <a:spLocks noGrp="1" noChangeArrowheads="1"/>
          </p:cNvSpPr>
          <p:nvPr>
            <p:ph type="dt" sz="half" idx="2"/>
          </p:nvPr>
        </p:nvSpPr>
        <p:spPr bwMode="auto">
          <a:xfrm>
            <a:off x="11525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n-US"/>
          </a:p>
        </p:txBody>
      </p:sp>
      <p:sp>
        <p:nvSpPr>
          <p:cNvPr id="3140" name="Rectangle 68"/>
          <p:cNvSpPr>
            <a:spLocks noGrp="1" noChangeArrowheads="1"/>
          </p:cNvSpPr>
          <p:nvPr>
            <p:ph type="ftr" sz="quarter" idx="3"/>
          </p:nvPr>
        </p:nvSpPr>
        <p:spPr bwMode="auto">
          <a:xfrm>
            <a:off x="3590925" y="6286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US"/>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73F3FE14-E27D-4929-992A-DFC3425577F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4400">
          <a:solidFill>
            <a:schemeClr val="tx2"/>
          </a:solidFill>
          <a:latin typeface="+mj-lt"/>
          <a:ea typeface="ＭＳ Ｐゴシック" pitchFamily="-107" charset="-128"/>
          <a:cs typeface="ＭＳ Ｐゴシック" pitchFamily="-107" charset="-128"/>
        </a:defRPr>
      </a:lvl1pPr>
      <a:lvl2pPr algn="l" rtl="0" eaLnBrk="0" fontAlgn="base" hangingPunct="0">
        <a:spcBef>
          <a:spcPct val="0"/>
        </a:spcBef>
        <a:spcAft>
          <a:spcPct val="0"/>
        </a:spcAft>
        <a:defRPr sz="4400">
          <a:solidFill>
            <a:schemeClr val="tx2"/>
          </a:solidFill>
          <a:latin typeface="Verdana" pitchFamily="-107" charset="0"/>
          <a:ea typeface="ＭＳ Ｐゴシック" pitchFamily="-107" charset="-128"/>
          <a:cs typeface="ＭＳ Ｐゴシック" pitchFamily="-107" charset="-128"/>
        </a:defRPr>
      </a:lvl2pPr>
      <a:lvl3pPr algn="l" rtl="0" eaLnBrk="0" fontAlgn="base" hangingPunct="0">
        <a:spcBef>
          <a:spcPct val="0"/>
        </a:spcBef>
        <a:spcAft>
          <a:spcPct val="0"/>
        </a:spcAft>
        <a:defRPr sz="4400">
          <a:solidFill>
            <a:schemeClr val="tx2"/>
          </a:solidFill>
          <a:latin typeface="Verdana" pitchFamily="-107" charset="0"/>
          <a:ea typeface="ＭＳ Ｐゴシック" pitchFamily="-107" charset="-128"/>
          <a:cs typeface="ＭＳ Ｐゴシック" pitchFamily="-107" charset="-128"/>
        </a:defRPr>
      </a:lvl3pPr>
      <a:lvl4pPr algn="l" rtl="0" eaLnBrk="0" fontAlgn="base" hangingPunct="0">
        <a:spcBef>
          <a:spcPct val="0"/>
        </a:spcBef>
        <a:spcAft>
          <a:spcPct val="0"/>
        </a:spcAft>
        <a:defRPr sz="4400">
          <a:solidFill>
            <a:schemeClr val="tx2"/>
          </a:solidFill>
          <a:latin typeface="Verdana" pitchFamily="-107" charset="0"/>
          <a:ea typeface="ＭＳ Ｐゴシック" pitchFamily="-107" charset="-128"/>
          <a:cs typeface="ＭＳ Ｐゴシック" pitchFamily="-107" charset="-128"/>
        </a:defRPr>
      </a:lvl4pPr>
      <a:lvl5pPr algn="l" rtl="0" eaLnBrk="0" fontAlgn="base" hangingPunct="0">
        <a:spcBef>
          <a:spcPct val="0"/>
        </a:spcBef>
        <a:spcAft>
          <a:spcPct val="0"/>
        </a:spcAft>
        <a:defRPr sz="4400">
          <a:solidFill>
            <a:schemeClr val="tx2"/>
          </a:solidFill>
          <a:latin typeface="Verdana" pitchFamily="-107" charset="0"/>
          <a:ea typeface="ＭＳ Ｐゴシック" pitchFamily="-107" charset="-128"/>
          <a:cs typeface="ＭＳ Ｐゴシック" pitchFamily="-107" charset="-128"/>
        </a:defRPr>
      </a:lvl5pPr>
      <a:lvl6pPr marL="457200" algn="l" rtl="0" fontAlgn="base">
        <a:spcBef>
          <a:spcPct val="0"/>
        </a:spcBef>
        <a:spcAft>
          <a:spcPct val="0"/>
        </a:spcAft>
        <a:defRPr sz="4400">
          <a:solidFill>
            <a:schemeClr val="tx2"/>
          </a:solidFill>
          <a:latin typeface="Verdana" pitchFamily="-107" charset="0"/>
        </a:defRPr>
      </a:lvl6pPr>
      <a:lvl7pPr marL="914400" algn="l" rtl="0" fontAlgn="base">
        <a:spcBef>
          <a:spcPct val="0"/>
        </a:spcBef>
        <a:spcAft>
          <a:spcPct val="0"/>
        </a:spcAft>
        <a:defRPr sz="4400">
          <a:solidFill>
            <a:schemeClr val="tx2"/>
          </a:solidFill>
          <a:latin typeface="Verdana" pitchFamily="-107" charset="0"/>
        </a:defRPr>
      </a:lvl7pPr>
      <a:lvl8pPr marL="1371600" algn="l" rtl="0" fontAlgn="base">
        <a:spcBef>
          <a:spcPct val="0"/>
        </a:spcBef>
        <a:spcAft>
          <a:spcPct val="0"/>
        </a:spcAft>
        <a:defRPr sz="4400">
          <a:solidFill>
            <a:schemeClr val="tx2"/>
          </a:solidFill>
          <a:latin typeface="Verdana" pitchFamily="-107" charset="0"/>
        </a:defRPr>
      </a:lvl8pPr>
      <a:lvl9pPr marL="1828800" algn="l" rtl="0" fontAlgn="base">
        <a:spcBef>
          <a:spcPct val="0"/>
        </a:spcBef>
        <a:spcAft>
          <a:spcPct val="0"/>
        </a:spcAft>
        <a:defRPr sz="4400">
          <a:solidFill>
            <a:schemeClr val="tx2"/>
          </a:solidFill>
          <a:latin typeface="Verdana" pitchFamily="-107"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n"/>
        <a:defRPr sz="3200">
          <a:solidFill>
            <a:schemeClr val="tx1"/>
          </a:solidFill>
          <a:latin typeface="+mn-lt"/>
          <a:ea typeface="ＭＳ Ｐゴシック" pitchFamily="-107" charset="-128"/>
          <a:cs typeface="ＭＳ Ｐゴシック" pitchFamily="-107" charset="-128"/>
        </a:defRPr>
      </a:lvl1pPr>
      <a:lvl2pPr marL="742950" indent="-285750" algn="l" rtl="0" eaLnBrk="0" fontAlgn="base" hangingPunct="0">
        <a:spcBef>
          <a:spcPct val="20000"/>
        </a:spcBef>
        <a:spcAft>
          <a:spcPct val="0"/>
        </a:spcAft>
        <a:buClr>
          <a:schemeClr val="folHlink"/>
        </a:buClr>
        <a:buSzPct val="70000"/>
        <a:buFont typeface="Wingdings" pitchFamily="2" charset="2"/>
        <a:buChar char="n"/>
        <a:defRPr sz="28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ea typeface="ＭＳ Ｐゴシック" pitchFamily="-107" charset="-128"/>
        </a:defRPr>
      </a:lvl5pPr>
      <a:lvl6pPr marL="2514600" indent="-228600" algn="l" rtl="0" fontAlgn="base">
        <a:spcBef>
          <a:spcPct val="20000"/>
        </a:spcBef>
        <a:spcAft>
          <a:spcPct val="0"/>
        </a:spcAft>
        <a:buClr>
          <a:schemeClr val="tx1"/>
        </a:buClr>
        <a:buSzPct val="85000"/>
        <a:buChar char="•"/>
        <a:defRPr sz="2000">
          <a:solidFill>
            <a:schemeClr val="tx1"/>
          </a:solidFill>
          <a:latin typeface="+mn-lt"/>
          <a:ea typeface="ＭＳ Ｐゴシック" pitchFamily="-107" charset="-128"/>
        </a:defRPr>
      </a:lvl6pPr>
      <a:lvl7pPr marL="2971800" indent="-228600" algn="l" rtl="0" fontAlgn="base">
        <a:spcBef>
          <a:spcPct val="20000"/>
        </a:spcBef>
        <a:spcAft>
          <a:spcPct val="0"/>
        </a:spcAft>
        <a:buClr>
          <a:schemeClr val="tx1"/>
        </a:buClr>
        <a:buSzPct val="85000"/>
        <a:buChar char="•"/>
        <a:defRPr sz="2000">
          <a:solidFill>
            <a:schemeClr val="tx1"/>
          </a:solidFill>
          <a:latin typeface="+mn-lt"/>
          <a:ea typeface="ＭＳ Ｐゴシック" pitchFamily="-107" charset="-128"/>
        </a:defRPr>
      </a:lvl7pPr>
      <a:lvl8pPr marL="3429000" indent="-228600" algn="l" rtl="0" fontAlgn="base">
        <a:spcBef>
          <a:spcPct val="20000"/>
        </a:spcBef>
        <a:spcAft>
          <a:spcPct val="0"/>
        </a:spcAft>
        <a:buClr>
          <a:schemeClr val="tx1"/>
        </a:buClr>
        <a:buSzPct val="85000"/>
        <a:buChar char="•"/>
        <a:defRPr sz="2000">
          <a:solidFill>
            <a:schemeClr val="tx1"/>
          </a:solidFill>
          <a:latin typeface="+mn-lt"/>
          <a:ea typeface="ＭＳ Ｐゴシック" pitchFamily="-107" charset="-128"/>
        </a:defRPr>
      </a:lvl8pPr>
      <a:lvl9pPr marL="3886200" indent="-228600" algn="l" rtl="0" fontAlgn="base">
        <a:spcBef>
          <a:spcPct val="20000"/>
        </a:spcBef>
        <a:spcAft>
          <a:spcPct val="0"/>
        </a:spcAft>
        <a:buClr>
          <a:schemeClr val="tx1"/>
        </a:buClr>
        <a:buSzPct val="85000"/>
        <a:buChar char="•"/>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3.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762000" y="946150"/>
            <a:ext cx="8153400" cy="1249363"/>
          </a:xfrm>
        </p:spPr>
        <p:txBody>
          <a:bodyPr/>
          <a:lstStyle/>
          <a:p>
            <a:pPr algn="ctr" eaLnBrk="1" hangingPunct="1"/>
            <a:r>
              <a:rPr lang="en-US" smtClean="0">
                <a:latin typeface="Berlin Sans FB" pitchFamily="34" charset="0"/>
                <a:ea typeface="ＭＳ Ｐゴシック" pitchFamily="-65" charset="-128"/>
              </a:rPr>
              <a:t>Beyond Right and Wrong:</a:t>
            </a:r>
            <a:br>
              <a:rPr lang="en-US" smtClean="0">
                <a:latin typeface="Berlin Sans FB" pitchFamily="34" charset="0"/>
                <a:ea typeface="ＭＳ Ｐゴシック" pitchFamily="-65" charset="-128"/>
              </a:rPr>
            </a:br>
            <a:r>
              <a:rPr lang="en-US" sz="3200" i="1" smtClean="0">
                <a:latin typeface="Berlin Sans FB" pitchFamily="34" charset="0"/>
                <a:ea typeface="ＭＳ Ｐゴシック" pitchFamily="-65" charset="-128"/>
              </a:rPr>
              <a:t>Expanding Our View of Medical Ethics</a:t>
            </a:r>
          </a:p>
        </p:txBody>
      </p:sp>
      <p:sp>
        <p:nvSpPr>
          <p:cNvPr id="15363" name="Text Box 4"/>
          <p:cNvSpPr txBox="1">
            <a:spLocks noChangeArrowheads="1"/>
          </p:cNvSpPr>
          <p:nvPr/>
        </p:nvSpPr>
        <p:spPr bwMode="auto">
          <a:xfrm>
            <a:off x="990600" y="5943600"/>
            <a:ext cx="3657600" cy="457200"/>
          </a:xfrm>
          <a:prstGeom prst="rect">
            <a:avLst/>
          </a:prstGeom>
          <a:noFill/>
          <a:ln w="9525">
            <a:noFill/>
            <a:miter lim="800000"/>
            <a:headEnd/>
            <a:tailEnd/>
          </a:ln>
        </p:spPr>
        <p:txBody>
          <a:bodyPr>
            <a:spAutoFit/>
          </a:bodyPr>
          <a:lstStyle/>
          <a:p>
            <a:pPr>
              <a:spcBef>
                <a:spcPct val="50000"/>
              </a:spcBef>
            </a:pPr>
            <a:endParaRPr lang="en-US"/>
          </a:p>
        </p:txBody>
      </p:sp>
      <p:sp>
        <p:nvSpPr>
          <p:cNvPr id="15364" name="Text Box 7"/>
          <p:cNvSpPr txBox="1">
            <a:spLocks noChangeArrowheads="1"/>
          </p:cNvSpPr>
          <p:nvPr/>
        </p:nvSpPr>
        <p:spPr bwMode="auto">
          <a:xfrm>
            <a:off x="4114800" y="3505200"/>
            <a:ext cx="4800600" cy="2682875"/>
          </a:xfrm>
          <a:prstGeom prst="rect">
            <a:avLst/>
          </a:prstGeom>
          <a:noFill/>
          <a:ln w="9525">
            <a:noFill/>
            <a:miter lim="800000"/>
            <a:headEnd/>
            <a:tailEnd/>
          </a:ln>
        </p:spPr>
        <p:txBody>
          <a:bodyPr>
            <a:spAutoFit/>
          </a:bodyPr>
          <a:lstStyle/>
          <a:p>
            <a:pPr algn="ctr">
              <a:spcBef>
                <a:spcPct val="20000"/>
              </a:spcBef>
              <a:buClr>
                <a:schemeClr val="folHlink"/>
              </a:buClr>
              <a:buSzPct val="75000"/>
              <a:buFont typeface="Wingdings" pitchFamily="2" charset="2"/>
              <a:buNone/>
            </a:pPr>
            <a:r>
              <a:rPr lang="en-US" sz="2200" b="1"/>
              <a:t>Jon Stanger, MD, MDiv, MHS</a:t>
            </a:r>
            <a:endParaRPr lang="en-US" sz="2200" i="1"/>
          </a:p>
          <a:p>
            <a:pPr algn="ctr">
              <a:spcBef>
                <a:spcPct val="20000"/>
              </a:spcBef>
              <a:buClr>
                <a:schemeClr val="folHlink"/>
              </a:buClr>
              <a:buSzPct val="75000"/>
              <a:buFont typeface="Wingdings" pitchFamily="2" charset="2"/>
              <a:buNone/>
            </a:pPr>
            <a:endParaRPr lang="en-US" sz="1800" i="1"/>
          </a:p>
          <a:p>
            <a:pPr algn="ctr">
              <a:spcBef>
                <a:spcPct val="20000"/>
              </a:spcBef>
              <a:buClr>
                <a:schemeClr val="folHlink"/>
              </a:buClr>
              <a:buSzPct val="75000"/>
              <a:buFont typeface="Wingdings" pitchFamily="2" charset="2"/>
              <a:buNone/>
            </a:pPr>
            <a:r>
              <a:rPr lang="en-US" sz="1800"/>
              <a:t>Chair, Bioethics Committee</a:t>
            </a:r>
          </a:p>
          <a:p>
            <a:pPr algn="ctr">
              <a:spcBef>
                <a:spcPct val="20000"/>
              </a:spcBef>
              <a:buClr>
                <a:schemeClr val="folHlink"/>
              </a:buClr>
              <a:buSzPct val="75000"/>
              <a:buFont typeface="Wingdings" pitchFamily="2" charset="2"/>
              <a:buNone/>
            </a:pPr>
            <a:r>
              <a:rPr lang="en-US" sz="1800"/>
              <a:t>Contra Costa Regional Medical Center</a:t>
            </a:r>
          </a:p>
          <a:p>
            <a:pPr algn="ctr">
              <a:spcBef>
                <a:spcPct val="20000"/>
              </a:spcBef>
              <a:buClr>
                <a:schemeClr val="folHlink"/>
              </a:buClr>
              <a:buSzPct val="75000"/>
              <a:buFont typeface="Wingdings" pitchFamily="2" charset="2"/>
              <a:buNone/>
            </a:pPr>
            <a:r>
              <a:rPr lang="en-US" sz="1800"/>
              <a:t>Associate Clinical Professor, UC Davis</a:t>
            </a:r>
          </a:p>
          <a:p>
            <a:pPr algn="ctr">
              <a:spcBef>
                <a:spcPct val="20000"/>
              </a:spcBef>
              <a:buClr>
                <a:schemeClr val="folHlink"/>
              </a:buClr>
              <a:buSzPct val="75000"/>
              <a:buFont typeface="Wingdings" pitchFamily="2" charset="2"/>
              <a:buNone/>
            </a:pPr>
            <a:r>
              <a:rPr lang="en-US" sz="1800"/>
              <a:t>Associate Faculty, Graduate Theological Union, Berkeley</a:t>
            </a:r>
          </a:p>
          <a:p>
            <a:pPr algn="ctr">
              <a:spcBef>
                <a:spcPct val="20000"/>
              </a:spcBef>
              <a:buClr>
                <a:schemeClr val="folHlink"/>
              </a:buClr>
              <a:buSzPct val="75000"/>
              <a:buFont typeface="Wingdings" pitchFamily="2" charset="2"/>
              <a:buNone/>
            </a:pPr>
            <a:endParaRPr lang="en-US" sz="1800" i="1"/>
          </a:p>
        </p:txBody>
      </p:sp>
      <p:pic>
        <p:nvPicPr>
          <p:cNvPr id="15365" name="Picture 11" descr="Ring"/>
          <p:cNvPicPr>
            <a:picLocks noChangeAspect="1" noChangeArrowheads="1"/>
          </p:cNvPicPr>
          <p:nvPr/>
        </p:nvPicPr>
        <p:blipFill>
          <a:blip r:embed="rId3"/>
          <a:srcRect/>
          <a:stretch>
            <a:fillRect/>
          </a:stretch>
        </p:blipFill>
        <p:spPr bwMode="auto">
          <a:xfrm>
            <a:off x="914400" y="3200400"/>
            <a:ext cx="2895600" cy="2916238"/>
          </a:xfrm>
          <a:prstGeom prst="rect">
            <a:avLst/>
          </a:prstGeom>
          <a:noFill/>
          <a:ln w="114300">
            <a:solidFill>
              <a:schemeClr val="hlink"/>
            </a:solid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8914" name="Picture 2" descr="C:\Documents and Settings\jstanger\My Documents\Stanger Files\M E &amp; H\ME&amp;H Images\wheat Field with Cypress - Van Gogh.jpg"/>
          <p:cNvPicPr>
            <a:picLocks noChangeAspect="1" noChangeArrowheads="1"/>
          </p:cNvPicPr>
          <p:nvPr/>
        </p:nvPicPr>
        <p:blipFill>
          <a:blip r:embed="rId3"/>
          <a:srcRect/>
          <a:stretch>
            <a:fillRect/>
          </a:stretch>
        </p:blipFill>
        <p:spPr bwMode="auto">
          <a:xfrm>
            <a:off x="2209800" y="381000"/>
            <a:ext cx="4724400" cy="3667125"/>
          </a:xfrm>
          <a:prstGeom prst="rect">
            <a:avLst/>
          </a:prstGeom>
          <a:noFill/>
          <a:ln w="76200">
            <a:solidFill>
              <a:schemeClr val="tx1"/>
            </a:solidFill>
            <a:miter lim="800000"/>
            <a:headEnd/>
            <a:tailEnd/>
          </a:ln>
        </p:spPr>
      </p:pic>
      <p:sp>
        <p:nvSpPr>
          <p:cNvPr id="38915" name="Text Box 3"/>
          <p:cNvSpPr txBox="1">
            <a:spLocks noChangeArrowheads="1"/>
          </p:cNvSpPr>
          <p:nvPr/>
        </p:nvSpPr>
        <p:spPr bwMode="auto">
          <a:xfrm>
            <a:off x="0" y="4343400"/>
            <a:ext cx="9144000" cy="2100263"/>
          </a:xfrm>
          <a:prstGeom prst="rect">
            <a:avLst/>
          </a:prstGeom>
          <a:noFill/>
          <a:ln w="9525">
            <a:noFill/>
            <a:miter lim="800000"/>
            <a:headEnd/>
            <a:tailEnd/>
          </a:ln>
        </p:spPr>
        <p:txBody>
          <a:bodyPr>
            <a:spAutoFit/>
          </a:bodyPr>
          <a:lstStyle/>
          <a:p>
            <a:pPr algn="ctr">
              <a:spcBef>
                <a:spcPct val="50000"/>
              </a:spcBef>
            </a:pPr>
            <a:r>
              <a:rPr lang="en-US"/>
              <a:t>Out beyond right and wrong</a:t>
            </a:r>
          </a:p>
          <a:p>
            <a:pPr algn="ctr">
              <a:spcBef>
                <a:spcPct val="50000"/>
              </a:spcBef>
            </a:pPr>
            <a:r>
              <a:rPr lang="en-US"/>
              <a:t>There is a field.</a:t>
            </a:r>
          </a:p>
          <a:p>
            <a:pPr algn="ctr">
              <a:spcBef>
                <a:spcPct val="50000"/>
              </a:spcBef>
            </a:pPr>
            <a:r>
              <a:rPr lang="en-US"/>
              <a:t>I will meet you there.</a:t>
            </a:r>
          </a:p>
          <a:p>
            <a:pPr algn="ctr">
              <a:spcBef>
                <a:spcPct val="50000"/>
              </a:spcBef>
            </a:pPr>
            <a:r>
              <a:rPr lang="en-US"/>
              <a:t>                              ---  </a:t>
            </a:r>
            <a:r>
              <a:rPr lang="en-US" i="1"/>
              <a:t>Rumi</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8" name="Picture 2050" descr="C:\Documents and Settings\jstanger\My Documents\Stanger Files\M E &amp; H\ME&amp;H Images\wheat Field with Cypress - Van Gogh.jpg"/>
          <p:cNvPicPr>
            <a:picLocks noChangeAspect="1" noChangeArrowheads="1"/>
          </p:cNvPicPr>
          <p:nvPr/>
        </p:nvPicPr>
        <p:blipFill>
          <a:blip r:embed="rId3"/>
          <a:srcRect/>
          <a:stretch>
            <a:fillRect/>
          </a:stretch>
        </p:blipFill>
        <p:spPr bwMode="auto">
          <a:xfrm>
            <a:off x="2209800" y="381000"/>
            <a:ext cx="4724400" cy="3667125"/>
          </a:xfrm>
          <a:prstGeom prst="rect">
            <a:avLst/>
          </a:prstGeom>
          <a:noFill/>
          <a:ln w="76200">
            <a:solidFill>
              <a:schemeClr val="tx1"/>
            </a:solidFill>
            <a:miter lim="800000"/>
            <a:headEnd/>
            <a:tailEnd/>
          </a:ln>
        </p:spPr>
      </p:pic>
      <p:sp>
        <p:nvSpPr>
          <p:cNvPr id="19459" name="Text Box 2051"/>
          <p:cNvSpPr txBox="1">
            <a:spLocks noChangeArrowheads="1"/>
          </p:cNvSpPr>
          <p:nvPr/>
        </p:nvSpPr>
        <p:spPr bwMode="auto">
          <a:xfrm>
            <a:off x="0" y="4343400"/>
            <a:ext cx="9144000" cy="2100263"/>
          </a:xfrm>
          <a:prstGeom prst="rect">
            <a:avLst/>
          </a:prstGeom>
          <a:noFill/>
          <a:ln w="9525">
            <a:noFill/>
            <a:miter lim="800000"/>
            <a:headEnd/>
            <a:tailEnd/>
          </a:ln>
        </p:spPr>
        <p:txBody>
          <a:bodyPr>
            <a:spAutoFit/>
          </a:bodyPr>
          <a:lstStyle/>
          <a:p>
            <a:pPr algn="ctr">
              <a:spcBef>
                <a:spcPct val="50000"/>
              </a:spcBef>
            </a:pPr>
            <a:r>
              <a:rPr lang="en-US"/>
              <a:t>Out beyond right and wrong</a:t>
            </a:r>
          </a:p>
          <a:p>
            <a:pPr algn="ctr">
              <a:spcBef>
                <a:spcPct val="50000"/>
              </a:spcBef>
            </a:pPr>
            <a:r>
              <a:rPr lang="en-US"/>
              <a:t>There is a field.</a:t>
            </a:r>
          </a:p>
          <a:p>
            <a:pPr algn="ctr">
              <a:spcBef>
                <a:spcPct val="50000"/>
              </a:spcBef>
            </a:pPr>
            <a:r>
              <a:rPr lang="en-US"/>
              <a:t>I will meet you there.</a:t>
            </a:r>
          </a:p>
          <a:p>
            <a:pPr algn="ctr">
              <a:spcBef>
                <a:spcPct val="50000"/>
              </a:spcBef>
            </a:pPr>
            <a:r>
              <a:rPr lang="en-US"/>
              <a:t>                              ---  </a:t>
            </a:r>
            <a:r>
              <a:rPr lang="en-US" i="1"/>
              <a:t>Rumi</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506" name="Picture 2" descr="Lord of the Rings - Frodo4"/>
          <p:cNvPicPr>
            <a:picLocks noChangeAspect="1" noChangeArrowheads="1"/>
          </p:cNvPicPr>
          <p:nvPr/>
        </p:nvPicPr>
        <p:blipFill>
          <a:blip r:embed="rId3"/>
          <a:srcRect/>
          <a:stretch>
            <a:fillRect/>
          </a:stretch>
        </p:blipFill>
        <p:spPr bwMode="auto">
          <a:xfrm>
            <a:off x="2743200" y="1600200"/>
            <a:ext cx="3705225" cy="4727575"/>
          </a:xfrm>
          <a:prstGeom prst="rect">
            <a:avLst/>
          </a:prstGeom>
          <a:noFill/>
          <a:ln w="114300">
            <a:solidFill>
              <a:schemeClr val="folHlink"/>
            </a:solidFill>
            <a:miter lim="800000"/>
            <a:headEnd/>
            <a:tailEnd/>
          </a:ln>
        </p:spPr>
      </p:pic>
      <p:sp>
        <p:nvSpPr>
          <p:cNvPr id="21507" name="Text Box 4"/>
          <p:cNvSpPr txBox="1">
            <a:spLocks noChangeArrowheads="1"/>
          </p:cNvSpPr>
          <p:nvPr/>
        </p:nvSpPr>
        <p:spPr bwMode="auto">
          <a:xfrm>
            <a:off x="457200" y="381000"/>
            <a:ext cx="8229600" cy="579438"/>
          </a:xfrm>
          <a:prstGeom prst="rect">
            <a:avLst/>
          </a:prstGeom>
          <a:noFill/>
          <a:ln w="9525">
            <a:noFill/>
            <a:miter lim="800000"/>
            <a:headEnd/>
            <a:tailEnd/>
          </a:ln>
        </p:spPr>
        <p:txBody>
          <a:bodyPr>
            <a:spAutoFit/>
          </a:bodyPr>
          <a:lstStyle/>
          <a:p>
            <a:pPr algn="ctr">
              <a:spcBef>
                <a:spcPct val="50000"/>
              </a:spcBef>
            </a:pPr>
            <a:r>
              <a:rPr lang="en-US" sz="3200" u="sng">
                <a:solidFill>
                  <a:schemeClr val="tx2"/>
                </a:solidFill>
                <a:latin typeface="Berlin Sans FB" pitchFamily="34" charset="0"/>
              </a:rPr>
              <a:t>Virtue Ethics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78" name="Picture 2" descr="Prodigal son - Rembrandt"/>
          <p:cNvPicPr>
            <a:picLocks noChangeAspect="1" noChangeArrowheads="1"/>
          </p:cNvPicPr>
          <p:nvPr/>
        </p:nvPicPr>
        <p:blipFill>
          <a:blip r:embed="rId3"/>
          <a:srcRect/>
          <a:stretch>
            <a:fillRect/>
          </a:stretch>
        </p:blipFill>
        <p:spPr bwMode="auto">
          <a:xfrm>
            <a:off x="2819400" y="1752600"/>
            <a:ext cx="3689350" cy="4543425"/>
          </a:xfrm>
          <a:prstGeom prst="rect">
            <a:avLst/>
          </a:prstGeom>
          <a:noFill/>
          <a:ln w="114300">
            <a:solidFill>
              <a:schemeClr val="folHlink"/>
            </a:solidFill>
            <a:miter lim="800000"/>
            <a:headEnd/>
            <a:tailEnd/>
          </a:ln>
        </p:spPr>
      </p:pic>
      <p:sp>
        <p:nvSpPr>
          <p:cNvPr id="24579" name="Text Box 3"/>
          <p:cNvSpPr txBox="1">
            <a:spLocks noChangeArrowheads="1"/>
          </p:cNvSpPr>
          <p:nvPr/>
        </p:nvSpPr>
        <p:spPr bwMode="auto">
          <a:xfrm>
            <a:off x="457200" y="533400"/>
            <a:ext cx="8229600" cy="579438"/>
          </a:xfrm>
          <a:prstGeom prst="rect">
            <a:avLst/>
          </a:prstGeom>
          <a:noFill/>
          <a:ln w="9525">
            <a:noFill/>
            <a:miter lim="800000"/>
            <a:headEnd/>
            <a:tailEnd/>
          </a:ln>
        </p:spPr>
        <p:txBody>
          <a:bodyPr>
            <a:spAutoFit/>
          </a:bodyPr>
          <a:lstStyle/>
          <a:p>
            <a:pPr algn="ctr">
              <a:spcBef>
                <a:spcPct val="50000"/>
              </a:spcBef>
            </a:pPr>
            <a:r>
              <a:rPr lang="en-US" sz="3200" u="sng">
                <a:solidFill>
                  <a:schemeClr val="tx2"/>
                </a:solidFill>
                <a:latin typeface="Berlin Sans FB" pitchFamily="34" charset="0"/>
              </a:rPr>
              <a:t>Ethics of Care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626" name="Picture 3074" descr="Jonah3 - Albert Ryder - 1885"/>
          <p:cNvPicPr>
            <a:picLocks noChangeAspect="1" noChangeArrowheads="1"/>
          </p:cNvPicPr>
          <p:nvPr/>
        </p:nvPicPr>
        <p:blipFill>
          <a:blip r:embed="rId3"/>
          <a:srcRect/>
          <a:stretch>
            <a:fillRect/>
          </a:stretch>
        </p:blipFill>
        <p:spPr bwMode="auto">
          <a:xfrm>
            <a:off x="990600" y="1600200"/>
            <a:ext cx="7162800" cy="4587875"/>
          </a:xfrm>
          <a:prstGeom prst="rect">
            <a:avLst/>
          </a:prstGeom>
          <a:noFill/>
          <a:ln w="114300">
            <a:solidFill>
              <a:schemeClr val="folHlink"/>
            </a:solidFill>
            <a:miter lim="800000"/>
            <a:headEnd/>
            <a:tailEnd/>
          </a:ln>
        </p:spPr>
      </p:pic>
      <p:sp>
        <p:nvSpPr>
          <p:cNvPr id="26627" name="Rectangle 3075"/>
          <p:cNvSpPr>
            <a:spLocks noChangeArrowheads="1"/>
          </p:cNvSpPr>
          <p:nvPr/>
        </p:nvSpPr>
        <p:spPr bwMode="auto">
          <a:xfrm>
            <a:off x="3200400" y="457200"/>
            <a:ext cx="2873375" cy="579438"/>
          </a:xfrm>
          <a:prstGeom prst="rect">
            <a:avLst/>
          </a:prstGeom>
          <a:noFill/>
          <a:ln w="9525">
            <a:noFill/>
            <a:miter lim="800000"/>
            <a:headEnd/>
            <a:tailEnd/>
          </a:ln>
        </p:spPr>
        <p:txBody>
          <a:bodyPr wrap="none">
            <a:spAutoFit/>
          </a:bodyPr>
          <a:lstStyle/>
          <a:p>
            <a:r>
              <a:rPr lang="en-US" sz="3200" u="sng">
                <a:solidFill>
                  <a:schemeClr val="tx2"/>
                </a:solidFill>
                <a:latin typeface="Berlin Sans FB" pitchFamily="34" charset="0"/>
              </a:rPr>
              <a:t>Narrative Ethics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3" descr="child_dog"/>
          <p:cNvPicPr>
            <a:picLocks noChangeAspect="1" noChangeArrowheads="1"/>
          </p:cNvPicPr>
          <p:nvPr/>
        </p:nvPicPr>
        <p:blipFill>
          <a:blip r:embed="rId3"/>
          <a:srcRect/>
          <a:stretch>
            <a:fillRect/>
          </a:stretch>
        </p:blipFill>
        <p:spPr bwMode="auto">
          <a:xfrm>
            <a:off x="2057400" y="1524000"/>
            <a:ext cx="5157788" cy="4495800"/>
          </a:xfrm>
          <a:prstGeom prst="rect">
            <a:avLst/>
          </a:prstGeom>
          <a:noFill/>
          <a:ln w="114300">
            <a:solidFill>
              <a:schemeClr val="folHlink"/>
            </a:solidFill>
            <a:miter lim="800000"/>
            <a:headEnd/>
            <a:tailEnd/>
          </a:ln>
        </p:spPr>
      </p:pic>
      <p:sp>
        <p:nvSpPr>
          <p:cNvPr id="28675" name="Text Box 4"/>
          <p:cNvSpPr txBox="1">
            <a:spLocks noChangeArrowheads="1"/>
          </p:cNvSpPr>
          <p:nvPr/>
        </p:nvSpPr>
        <p:spPr bwMode="auto">
          <a:xfrm>
            <a:off x="457200" y="457200"/>
            <a:ext cx="8229600" cy="579438"/>
          </a:xfrm>
          <a:prstGeom prst="rect">
            <a:avLst/>
          </a:prstGeom>
          <a:noFill/>
          <a:ln w="9525">
            <a:noFill/>
            <a:miter lim="800000"/>
            <a:headEnd/>
            <a:tailEnd/>
          </a:ln>
        </p:spPr>
        <p:txBody>
          <a:bodyPr>
            <a:spAutoFit/>
          </a:bodyPr>
          <a:lstStyle/>
          <a:p>
            <a:pPr algn="ctr">
              <a:spcBef>
                <a:spcPct val="50000"/>
              </a:spcBef>
            </a:pPr>
            <a:r>
              <a:rPr lang="en-US" sz="3200" u="sng">
                <a:solidFill>
                  <a:schemeClr val="tx2"/>
                </a:solidFill>
                <a:latin typeface="Berlin Sans FB" pitchFamily="34" charset="0"/>
              </a:rPr>
              <a:t>Ethics of Compassion</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Picture 2" descr="ragged-dick"/>
          <p:cNvPicPr>
            <a:picLocks noChangeAspect="1" noChangeArrowheads="1"/>
          </p:cNvPicPr>
          <p:nvPr/>
        </p:nvPicPr>
        <p:blipFill>
          <a:blip r:embed="rId3"/>
          <a:srcRect/>
          <a:stretch>
            <a:fillRect/>
          </a:stretch>
        </p:blipFill>
        <p:spPr bwMode="auto">
          <a:xfrm>
            <a:off x="3022600" y="1524000"/>
            <a:ext cx="3130550" cy="4724400"/>
          </a:xfrm>
          <a:prstGeom prst="rect">
            <a:avLst/>
          </a:prstGeom>
          <a:noFill/>
          <a:ln w="114300">
            <a:solidFill>
              <a:schemeClr val="folHlink"/>
            </a:solidFill>
            <a:miter lim="800000"/>
            <a:headEnd/>
            <a:tailEnd/>
          </a:ln>
        </p:spPr>
      </p:pic>
      <p:sp>
        <p:nvSpPr>
          <p:cNvPr id="30723" name="Text Box 3"/>
          <p:cNvSpPr txBox="1">
            <a:spLocks noChangeArrowheads="1"/>
          </p:cNvSpPr>
          <p:nvPr/>
        </p:nvSpPr>
        <p:spPr bwMode="auto">
          <a:xfrm>
            <a:off x="457200" y="381000"/>
            <a:ext cx="8229600" cy="579438"/>
          </a:xfrm>
          <a:prstGeom prst="rect">
            <a:avLst/>
          </a:prstGeom>
          <a:noFill/>
          <a:ln w="9525">
            <a:noFill/>
            <a:miter lim="800000"/>
            <a:headEnd/>
            <a:tailEnd/>
          </a:ln>
        </p:spPr>
        <p:txBody>
          <a:bodyPr>
            <a:spAutoFit/>
          </a:bodyPr>
          <a:lstStyle/>
          <a:p>
            <a:pPr algn="ctr">
              <a:spcBef>
                <a:spcPct val="50000"/>
              </a:spcBef>
            </a:pPr>
            <a:r>
              <a:rPr lang="en-US" sz="3200" u="sng">
                <a:solidFill>
                  <a:schemeClr val="tx2"/>
                </a:solidFill>
                <a:latin typeface="Berlin Sans FB" pitchFamily="34" charset="0"/>
              </a:rPr>
              <a:t>Justice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Picture 6" descr="Bird in the hand 5"/>
          <p:cNvPicPr>
            <a:picLocks noChangeAspect="1" noChangeArrowheads="1"/>
          </p:cNvPicPr>
          <p:nvPr/>
        </p:nvPicPr>
        <p:blipFill>
          <a:blip r:embed="rId3"/>
          <a:srcRect/>
          <a:stretch>
            <a:fillRect/>
          </a:stretch>
        </p:blipFill>
        <p:spPr bwMode="auto">
          <a:xfrm>
            <a:off x="2209800" y="1600200"/>
            <a:ext cx="4724400" cy="4645025"/>
          </a:xfrm>
          <a:prstGeom prst="rect">
            <a:avLst/>
          </a:prstGeom>
          <a:noFill/>
          <a:ln w="101600">
            <a:solidFill>
              <a:schemeClr val="folHlink"/>
            </a:solidFill>
            <a:miter lim="800000"/>
            <a:headEnd/>
            <a:tailEnd/>
          </a:ln>
        </p:spPr>
      </p:pic>
      <p:sp>
        <p:nvSpPr>
          <p:cNvPr id="32771" name="Text Box 7"/>
          <p:cNvSpPr txBox="1">
            <a:spLocks noChangeArrowheads="1"/>
          </p:cNvSpPr>
          <p:nvPr/>
        </p:nvSpPr>
        <p:spPr bwMode="auto">
          <a:xfrm>
            <a:off x="457200" y="533400"/>
            <a:ext cx="8229600" cy="579438"/>
          </a:xfrm>
          <a:prstGeom prst="rect">
            <a:avLst/>
          </a:prstGeom>
          <a:noFill/>
          <a:ln w="9525">
            <a:noFill/>
            <a:miter lim="800000"/>
            <a:headEnd/>
            <a:tailEnd/>
          </a:ln>
        </p:spPr>
        <p:txBody>
          <a:bodyPr>
            <a:spAutoFit/>
          </a:bodyPr>
          <a:lstStyle/>
          <a:p>
            <a:pPr algn="ctr">
              <a:spcBef>
                <a:spcPct val="50000"/>
              </a:spcBef>
            </a:pPr>
            <a:r>
              <a:rPr lang="en-US" sz="3200" u="sng">
                <a:solidFill>
                  <a:schemeClr val="tx2"/>
                </a:solidFill>
                <a:latin typeface="Berlin Sans FB" pitchFamily="34" charset="0"/>
              </a:rPr>
              <a:t>Discourse Ethics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63554" name="Picture 2" descr="Jonah3 - Albert Ryder - 1885"/>
          <p:cNvPicPr>
            <a:picLocks noChangeAspect="1" noChangeArrowheads="1"/>
          </p:cNvPicPr>
          <p:nvPr/>
        </p:nvPicPr>
        <p:blipFill>
          <a:blip r:embed="rId3"/>
          <a:srcRect/>
          <a:stretch>
            <a:fillRect/>
          </a:stretch>
        </p:blipFill>
        <p:spPr bwMode="auto">
          <a:xfrm>
            <a:off x="5715000" y="4419600"/>
            <a:ext cx="3048000" cy="1952625"/>
          </a:xfrm>
          <a:prstGeom prst="rect">
            <a:avLst/>
          </a:prstGeom>
          <a:noFill/>
          <a:ln w="114300">
            <a:solidFill>
              <a:schemeClr val="folHlink"/>
            </a:solidFill>
            <a:miter lim="800000"/>
            <a:headEnd/>
            <a:tailEnd/>
          </a:ln>
        </p:spPr>
      </p:pic>
      <p:pic>
        <p:nvPicPr>
          <p:cNvPr id="663557" name="Picture 5" descr="Prodigal son - Rembrandt"/>
          <p:cNvPicPr>
            <a:picLocks noChangeAspect="1" noChangeArrowheads="1"/>
          </p:cNvPicPr>
          <p:nvPr/>
        </p:nvPicPr>
        <p:blipFill>
          <a:blip r:embed="rId4"/>
          <a:srcRect/>
          <a:stretch>
            <a:fillRect/>
          </a:stretch>
        </p:blipFill>
        <p:spPr bwMode="auto">
          <a:xfrm>
            <a:off x="2133600" y="228600"/>
            <a:ext cx="1755775" cy="2162175"/>
          </a:xfrm>
          <a:prstGeom prst="rect">
            <a:avLst/>
          </a:prstGeom>
          <a:noFill/>
          <a:ln w="114300">
            <a:solidFill>
              <a:schemeClr val="folHlink"/>
            </a:solidFill>
            <a:miter lim="800000"/>
            <a:headEnd/>
            <a:tailEnd/>
          </a:ln>
        </p:spPr>
      </p:pic>
      <p:pic>
        <p:nvPicPr>
          <p:cNvPr id="34820" name="Picture 4" descr="Lord of the Rings - Frodo4"/>
          <p:cNvPicPr>
            <a:picLocks noChangeAspect="1" noChangeArrowheads="1"/>
          </p:cNvPicPr>
          <p:nvPr/>
        </p:nvPicPr>
        <p:blipFill>
          <a:blip r:embed="rId5"/>
          <a:srcRect/>
          <a:stretch>
            <a:fillRect/>
          </a:stretch>
        </p:blipFill>
        <p:spPr bwMode="auto">
          <a:xfrm>
            <a:off x="3581400" y="1828800"/>
            <a:ext cx="2987675" cy="3813175"/>
          </a:xfrm>
          <a:prstGeom prst="rect">
            <a:avLst/>
          </a:prstGeom>
          <a:noFill/>
          <a:ln w="114300">
            <a:solidFill>
              <a:schemeClr val="folHlink"/>
            </a:solidFill>
            <a:miter lim="800000"/>
            <a:headEnd/>
            <a:tailEnd/>
          </a:ln>
        </p:spPr>
      </p:pic>
      <p:pic>
        <p:nvPicPr>
          <p:cNvPr id="663559" name="Picture 7" descr="ragged-dick"/>
          <p:cNvPicPr>
            <a:picLocks noChangeAspect="1" noChangeArrowheads="1"/>
          </p:cNvPicPr>
          <p:nvPr/>
        </p:nvPicPr>
        <p:blipFill>
          <a:blip r:embed="rId6"/>
          <a:srcRect/>
          <a:stretch>
            <a:fillRect/>
          </a:stretch>
        </p:blipFill>
        <p:spPr bwMode="auto">
          <a:xfrm>
            <a:off x="914400" y="2057400"/>
            <a:ext cx="1765300" cy="2667000"/>
          </a:xfrm>
          <a:prstGeom prst="rect">
            <a:avLst/>
          </a:prstGeom>
          <a:noFill/>
          <a:ln w="114300">
            <a:solidFill>
              <a:schemeClr val="folHlink"/>
            </a:solidFill>
            <a:miter lim="800000"/>
            <a:headEnd/>
            <a:tailEnd/>
          </a:ln>
        </p:spPr>
      </p:pic>
      <p:pic>
        <p:nvPicPr>
          <p:cNvPr id="663555" name="Picture 3" descr="Bird in the hand 5"/>
          <p:cNvPicPr>
            <a:picLocks noChangeAspect="1" noChangeArrowheads="1"/>
          </p:cNvPicPr>
          <p:nvPr/>
        </p:nvPicPr>
        <p:blipFill>
          <a:blip r:embed="rId7"/>
          <a:srcRect/>
          <a:stretch>
            <a:fillRect/>
          </a:stretch>
        </p:blipFill>
        <p:spPr bwMode="auto">
          <a:xfrm>
            <a:off x="1828800" y="4343400"/>
            <a:ext cx="2286000" cy="2247900"/>
          </a:xfrm>
          <a:prstGeom prst="rect">
            <a:avLst/>
          </a:prstGeom>
          <a:noFill/>
          <a:ln w="101600">
            <a:solidFill>
              <a:schemeClr val="folHlink"/>
            </a:solidFill>
            <a:miter lim="800000"/>
            <a:headEnd/>
            <a:tailEnd/>
          </a:ln>
        </p:spPr>
      </p:pic>
      <p:pic>
        <p:nvPicPr>
          <p:cNvPr id="663558" name="Picture 6" descr="child_dog"/>
          <p:cNvPicPr>
            <a:picLocks noChangeAspect="1" noChangeArrowheads="1"/>
          </p:cNvPicPr>
          <p:nvPr/>
        </p:nvPicPr>
        <p:blipFill>
          <a:blip r:embed="rId8"/>
          <a:srcRect/>
          <a:stretch>
            <a:fillRect/>
          </a:stretch>
        </p:blipFill>
        <p:spPr bwMode="auto">
          <a:xfrm>
            <a:off x="5791200" y="457200"/>
            <a:ext cx="2744788" cy="2392363"/>
          </a:xfrm>
          <a:prstGeom prst="rect">
            <a:avLst/>
          </a:prstGeom>
          <a:noFill/>
          <a:ln w="114300">
            <a:solidFill>
              <a:schemeClr val="folHlink"/>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63557"/>
                                        </p:tgtEl>
                                        <p:attrNameLst>
                                          <p:attrName>style.visibility</p:attrName>
                                        </p:attrNameLst>
                                      </p:cBhvr>
                                      <p:to>
                                        <p:strVal val="visible"/>
                                      </p:to>
                                    </p:set>
                                    <p:animEffect transition="in" filter="dissolve">
                                      <p:cBhvr>
                                        <p:cTn id="7" dur="1000"/>
                                        <p:tgtEl>
                                          <p:spTgt spid="66355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63554"/>
                                        </p:tgtEl>
                                        <p:attrNameLst>
                                          <p:attrName>style.visibility</p:attrName>
                                        </p:attrNameLst>
                                      </p:cBhvr>
                                      <p:to>
                                        <p:strVal val="visible"/>
                                      </p:to>
                                    </p:set>
                                    <p:animEffect transition="in" filter="dissolve">
                                      <p:cBhvr>
                                        <p:cTn id="12" dur="1000"/>
                                        <p:tgtEl>
                                          <p:spTgt spid="66355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63558"/>
                                        </p:tgtEl>
                                        <p:attrNameLst>
                                          <p:attrName>style.visibility</p:attrName>
                                        </p:attrNameLst>
                                      </p:cBhvr>
                                      <p:to>
                                        <p:strVal val="visible"/>
                                      </p:to>
                                    </p:set>
                                    <p:animEffect transition="in" filter="dissolve">
                                      <p:cBhvr>
                                        <p:cTn id="17" dur="1000"/>
                                        <p:tgtEl>
                                          <p:spTgt spid="66355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63559"/>
                                        </p:tgtEl>
                                        <p:attrNameLst>
                                          <p:attrName>style.visibility</p:attrName>
                                        </p:attrNameLst>
                                      </p:cBhvr>
                                      <p:to>
                                        <p:strVal val="visible"/>
                                      </p:to>
                                    </p:set>
                                    <p:animEffect transition="in" filter="dissolve">
                                      <p:cBhvr>
                                        <p:cTn id="22" dur="1000"/>
                                        <p:tgtEl>
                                          <p:spTgt spid="66355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63555"/>
                                        </p:tgtEl>
                                        <p:attrNameLst>
                                          <p:attrName>style.visibility</p:attrName>
                                        </p:attrNameLst>
                                      </p:cBhvr>
                                      <p:to>
                                        <p:strVal val="visible"/>
                                      </p:to>
                                    </p:set>
                                    <p:animEffect transition="in" filter="dissolve">
                                      <p:cBhvr>
                                        <p:cTn id="27" dur="1000"/>
                                        <p:tgtEl>
                                          <p:spTgt spid="66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Verdana"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Verdana" pitchFamily="-107" charset="0"/>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4747</TotalTime>
  <Words>1734</Words>
  <Application>Microsoft Office PowerPoint</Application>
  <PresentationFormat>On-screen Show (4:3)</PresentationFormat>
  <Paragraphs>329</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Verdana</vt:lpstr>
      <vt:lpstr>ＭＳ Ｐゴシック</vt:lpstr>
      <vt:lpstr>Arial</vt:lpstr>
      <vt:lpstr>Wingdings</vt:lpstr>
      <vt:lpstr>Times New Roman</vt:lpstr>
      <vt:lpstr>Berlin Sans FB</vt:lpstr>
      <vt:lpstr>Symbol</vt:lpstr>
      <vt:lpstr>Bold Stripes</vt:lpstr>
      <vt:lpstr>Beyond Right and Wrong: Expanding Our View of Medical Ethics</vt:lpstr>
      <vt:lpstr>Slide 2</vt:lpstr>
      <vt:lpstr>Slide 3</vt:lpstr>
      <vt:lpstr>Slide 4</vt:lpstr>
      <vt:lpstr>Slide 5</vt:lpstr>
      <vt:lpstr>Slide 6</vt:lpstr>
      <vt:lpstr>Slide 7</vt:lpstr>
      <vt:lpstr>Slide 8</vt:lpstr>
      <vt:lpstr>Slide 9</vt:lpstr>
      <vt:lpstr>Slide 10</vt:lpstr>
    </vt:vector>
  </TitlesOfParts>
  <Company>Contra Costa County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Crisis in Health Care!!! -- Ethical Considerations --</dc:title>
  <dc:creator>HCMARTINEZ</dc:creator>
  <cp:lastModifiedBy>HCMARTINEZ</cp:lastModifiedBy>
  <cp:revision>112</cp:revision>
  <dcterms:created xsi:type="dcterms:W3CDTF">2009-05-04T01:23:56Z</dcterms:created>
  <dcterms:modified xsi:type="dcterms:W3CDTF">2009-07-23T19:10:38Z</dcterms:modified>
</cp:coreProperties>
</file>